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9" r:id="rId3"/>
    <p:sldId id="256" r:id="rId4"/>
    <p:sldId id="314" r:id="rId5"/>
    <p:sldId id="316" r:id="rId6"/>
    <p:sldId id="317" r:id="rId7"/>
    <p:sldId id="318" r:id="rId8"/>
    <p:sldId id="263" r:id="rId9"/>
    <p:sldId id="325" r:id="rId10"/>
    <p:sldId id="27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474E"/>
    <a:srgbClr val="C0D08F"/>
    <a:srgbClr val="0080A0"/>
    <a:srgbClr val="3D99AB"/>
    <a:srgbClr val="AEC460"/>
    <a:srgbClr val="006F5C"/>
    <a:srgbClr val="016E5B"/>
    <a:srgbClr val="007991"/>
    <a:srgbClr val="017262"/>
    <a:srgbClr val="138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7.jpeg"/><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tags" Target="../tags/tag1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 name="组合 25"/>
          <p:cNvGrpSpPr>
            <a:grpSpLocks noChangeAspect="1"/>
          </p:cNvGrpSpPr>
          <p:nvPr/>
        </p:nvGrpSpPr>
        <p:grpSpPr>
          <a:xfrm>
            <a:off x="-49457" y="2730500"/>
            <a:ext cx="12519513" cy="3606800"/>
            <a:chOff x="-138" y="4150"/>
            <a:chExt cx="19716" cy="5680"/>
          </a:xfrm>
        </p:grpSpPr>
        <p:sp>
          <p:nvSpPr>
            <p:cNvPr id="27" name="任意多边形 26"/>
            <p:cNvSpPr/>
            <p:nvPr/>
          </p:nvSpPr>
          <p:spPr>
            <a:xfrm>
              <a:off x="-53" y="4150"/>
              <a:ext cx="19201" cy="5680"/>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0D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任意多边形 27"/>
            <p:cNvSpPr/>
            <p:nvPr/>
          </p:nvSpPr>
          <p:spPr>
            <a:xfrm rot="540000">
              <a:off x="-138" y="5210"/>
              <a:ext cx="19716" cy="4053"/>
            </a:xfrm>
            <a:custGeom>
              <a:avLst/>
              <a:gdLst>
                <a:gd name="connsiteX0" fmla="*/ 3420288 w 12519513"/>
                <a:gd name="connsiteY0" fmla="*/ 819249 h 2573348"/>
                <a:gd name="connsiteX1" fmla="*/ 6855849 w 12519513"/>
                <a:gd name="connsiteY1" fmla="*/ 373219 h 2573348"/>
                <a:gd name="connsiteX2" fmla="*/ 11610081 w 12519513"/>
                <a:gd name="connsiteY2" fmla="*/ 17917 h 2573348"/>
                <a:gd name="connsiteX3" fmla="*/ 12115495 w 12519513"/>
                <a:gd name="connsiteY3" fmla="*/ 0 h 2573348"/>
                <a:gd name="connsiteX4" fmla="*/ 12519513 w 12519513"/>
                <a:gd name="connsiteY4" fmla="*/ 2550869 h 2573348"/>
                <a:gd name="connsiteX5" fmla="*/ 11896713 w 12519513"/>
                <a:gd name="connsiteY5" fmla="*/ 2448534 h 2573348"/>
                <a:gd name="connsiteX6" fmla="*/ 6409779 w 12519513"/>
                <a:gd name="connsiteY6" fmla="*/ 2045911 h 2573348"/>
                <a:gd name="connsiteX7" fmla="*/ 298429 w 12519513"/>
                <a:gd name="connsiteY7" fmla="*/ 2551135 h 2573348"/>
                <a:gd name="connsiteX8" fmla="*/ 179100 w 12519513"/>
                <a:gd name="connsiteY8" fmla="*/ 2573348 h 2573348"/>
                <a:gd name="connsiteX9" fmla="*/ 0 w 12519513"/>
                <a:gd name="connsiteY9" fmla="*/ 1442555 h 2573348"/>
                <a:gd name="connsiteX10" fmla="*/ 319359 w 12519513"/>
                <a:gd name="connsiteY10" fmla="*/ 1374591 h 2573348"/>
                <a:gd name="connsiteX11" fmla="*/ 3420288 w 12519513"/>
                <a:gd name="connsiteY11" fmla="*/ 819249 h 257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19513" h="2573348">
                  <a:moveTo>
                    <a:pt x="3420288" y="819249"/>
                  </a:moveTo>
                  <a:cubicBezTo>
                    <a:pt x="4515600" y="650628"/>
                    <a:pt x="5666684" y="500225"/>
                    <a:pt x="6855849" y="373219"/>
                  </a:cubicBezTo>
                  <a:cubicBezTo>
                    <a:pt x="8520679" y="195411"/>
                    <a:pt x="10122241" y="78189"/>
                    <a:pt x="11610081" y="17917"/>
                  </a:cubicBezTo>
                  <a:lnTo>
                    <a:pt x="12115495" y="0"/>
                  </a:lnTo>
                  <a:lnTo>
                    <a:pt x="12519513" y="2550869"/>
                  </a:lnTo>
                  <a:lnTo>
                    <a:pt x="11896713" y="2448534"/>
                  </a:lnTo>
                  <a:cubicBezTo>
                    <a:pt x="10210249" y="2189275"/>
                    <a:pt x="8356078" y="2045911"/>
                    <a:pt x="6409779" y="2045911"/>
                  </a:cubicBezTo>
                  <a:cubicBezTo>
                    <a:pt x="4220192" y="2045911"/>
                    <a:pt x="2147204" y="2227357"/>
                    <a:pt x="298429" y="2551135"/>
                  </a:cubicBezTo>
                  <a:lnTo>
                    <a:pt x="179100" y="2573348"/>
                  </a:lnTo>
                  <a:lnTo>
                    <a:pt x="0" y="1442555"/>
                  </a:lnTo>
                  <a:lnTo>
                    <a:pt x="319359" y="1374591"/>
                  </a:lnTo>
                  <a:cubicBezTo>
                    <a:pt x="1285436" y="1174711"/>
                    <a:pt x="2324976" y="987871"/>
                    <a:pt x="3420288" y="819249"/>
                  </a:cubicBezTo>
                  <a:close/>
                </a:path>
              </a:pathLst>
            </a:custGeom>
            <a:solidFill>
              <a:srgbClr val="007991">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rot="540000">
              <a:off x="1063" y="5281"/>
              <a:ext cx="18174" cy="3889"/>
            </a:xfrm>
            <a:custGeom>
              <a:avLst/>
              <a:gdLst>
                <a:gd name="connsiteX0" fmla="*/ 7775440 w 11540669"/>
                <a:gd name="connsiteY0" fmla="*/ 209462 h 2469717"/>
                <a:gd name="connsiteX1" fmla="*/ 7901431 w 11540669"/>
                <a:gd name="connsiteY1" fmla="*/ 198552 h 2469717"/>
                <a:gd name="connsiteX2" fmla="*/ 10812081 w 11540669"/>
                <a:gd name="connsiteY2" fmla="*/ 17916 h 2469717"/>
                <a:gd name="connsiteX3" fmla="*/ 11317495 w 11540669"/>
                <a:gd name="connsiteY3" fmla="*/ 0 h 2469717"/>
                <a:gd name="connsiteX4" fmla="*/ 11540669 w 11540669"/>
                <a:gd name="connsiteY4" fmla="*/ 1409068 h 2469717"/>
                <a:gd name="connsiteX5" fmla="*/ 11415225 w 11540669"/>
                <a:gd name="connsiteY5" fmla="*/ 1452245 h 2469717"/>
                <a:gd name="connsiteX6" fmla="*/ 9346122 w 11540669"/>
                <a:gd name="connsiteY6" fmla="*/ 2075785 h 2469717"/>
                <a:gd name="connsiteX7" fmla="*/ 8919485 w 11540669"/>
                <a:gd name="connsiteY7" fmla="*/ 2189157 h 2469717"/>
                <a:gd name="connsiteX8" fmla="*/ 8452684 w 11540669"/>
                <a:gd name="connsiteY8" fmla="*/ 2150000 h 2469717"/>
                <a:gd name="connsiteX9" fmla="*/ 5611779 w 11540669"/>
                <a:gd name="connsiteY9" fmla="*/ 2045910 h 2469717"/>
                <a:gd name="connsiteX10" fmla="*/ 204020 w 11540669"/>
                <a:gd name="connsiteY10" fmla="*/ 2436466 h 2469717"/>
                <a:gd name="connsiteX11" fmla="*/ 0 w 11540669"/>
                <a:gd name="connsiteY11" fmla="*/ 2469717 h 2469717"/>
                <a:gd name="connsiteX12" fmla="*/ 336430 w 11540669"/>
                <a:gd name="connsiteY12" fmla="*/ 2407116 h 2469717"/>
                <a:gd name="connsiteX13" fmla="*/ 3189660 w 11540669"/>
                <a:gd name="connsiteY13" fmla="*/ 1747500 h 2469717"/>
                <a:gd name="connsiteX14" fmla="*/ 7313770 w 11540669"/>
                <a:gd name="connsiteY14" fmla="*/ 397261 h 2469717"/>
                <a:gd name="connsiteX15" fmla="*/ 7775440 w 11540669"/>
                <a:gd name="connsiteY15" fmla="*/ 209462 h 246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40669" h="2469717">
                  <a:moveTo>
                    <a:pt x="7775440" y="209462"/>
                  </a:moveTo>
                  <a:lnTo>
                    <a:pt x="7901431" y="198552"/>
                  </a:lnTo>
                  <a:cubicBezTo>
                    <a:pt x="8907858" y="115502"/>
                    <a:pt x="9882181" y="55586"/>
                    <a:pt x="10812081" y="17916"/>
                  </a:cubicBezTo>
                  <a:lnTo>
                    <a:pt x="11317495" y="0"/>
                  </a:lnTo>
                  <a:lnTo>
                    <a:pt x="11540669" y="1409068"/>
                  </a:lnTo>
                  <a:lnTo>
                    <a:pt x="11415225" y="1452245"/>
                  </a:lnTo>
                  <a:cubicBezTo>
                    <a:pt x="10768149" y="1668795"/>
                    <a:pt x="10076090" y="1877638"/>
                    <a:pt x="9346122" y="2075785"/>
                  </a:cubicBezTo>
                  <a:lnTo>
                    <a:pt x="8919485" y="2189157"/>
                  </a:lnTo>
                  <a:lnTo>
                    <a:pt x="8452684" y="2150000"/>
                  </a:lnTo>
                  <a:cubicBezTo>
                    <a:pt x="7535047" y="2081751"/>
                    <a:pt x="6584929" y="2045910"/>
                    <a:pt x="5611779" y="2045910"/>
                  </a:cubicBezTo>
                  <a:cubicBezTo>
                    <a:pt x="3695891" y="2045911"/>
                    <a:pt x="1869273" y="2184830"/>
                    <a:pt x="204020" y="2436466"/>
                  </a:cubicBezTo>
                  <a:lnTo>
                    <a:pt x="0" y="2469717"/>
                  </a:lnTo>
                  <a:lnTo>
                    <a:pt x="336430" y="2407116"/>
                  </a:lnTo>
                  <a:cubicBezTo>
                    <a:pt x="1247882" y="2231584"/>
                    <a:pt x="2206625" y="2011439"/>
                    <a:pt x="3189660" y="1747500"/>
                  </a:cubicBezTo>
                  <a:cubicBezTo>
                    <a:pt x="4694933" y="1343344"/>
                    <a:pt x="6093511" y="880444"/>
                    <a:pt x="7313770" y="397261"/>
                  </a:cubicBezTo>
                  <a:lnTo>
                    <a:pt x="7775440" y="209462"/>
                  </a:lnTo>
                  <a:close/>
                </a:path>
              </a:pathLst>
            </a:custGeom>
            <a:solidFill>
              <a:srgbClr val="016E5B">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0" name="文本框 29"/>
          <p:cNvSpPr txBox="1"/>
          <p:nvPr/>
        </p:nvSpPr>
        <p:spPr>
          <a:xfrm>
            <a:off x="1294130" y="1214755"/>
            <a:ext cx="9351010" cy="1753235"/>
          </a:xfrm>
          <a:prstGeom prst="rect">
            <a:avLst/>
          </a:prstGeom>
          <a:noFill/>
        </p:spPr>
        <p:txBody>
          <a:bodyPr wrap="square" rtlCol="0">
            <a:spAutoFit/>
          </a:bodyPr>
          <a:p>
            <a:pPr algn="ctr"/>
            <a:r>
              <a:rPr lang="zh-CN" altLang="en-US" sz="5400" b="1" dirty="0" smtClean="0">
                <a:latin typeface="华文彩云" panose="02010800040101010101" pitchFamily="2" charset="-122"/>
                <a:ea typeface="华文彩云" panose="02010800040101010101" pitchFamily="2" charset="-122"/>
                <a:sym typeface="+mn-ea"/>
              </a:rPr>
              <a:t>城乡居民基本医疗保险</a:t>
            </a:r>
            <a:endParaRPr lang="en-US" altLang="zh-CN" sz="5400" b="1" dirty="0" smtClean="0">
              <a:latin typeface="华文彩云" panose="02010800040101010101" pitchFamily="2" charset="-122"/>
              <a:ea typeface="华文彩云" panose="02010800040101010101" pitchFamily="2" charset="-122"/>
            </a:endParaRPr>
          </a:p>
          <a:p>
            <a:pPr algn="ctr"/>
            <a:r>
              <a:rPr lang="zh-CN" altLang="en-US" sz="5400" b="1" dirty="0" smtClean="0">
                <a:latin typeface="华文彩云" panose="02010800040101010101" pitchFamily="2" charset="-122"/>
                <a:ea typeface="华文彩云" panose="02010800040101010101" pitchFamily="2" charset="-122"/>
                <a:sym typeface="+mn-ea"/>
              </a:rPr>
              <a:t>参保政策</a:t>
            </a:r>
            <a:endParaRPr lang="zh-CN" altLang="en-US" sz="5400" b="1" dirty="0" smtClean="0">
              <a:solidFill>
                <a:srgbClr val="36474E"/>
              </a:solidFill>
              <a:latin typeface="华文彩云" panose="02010800040101010101" pitchFamily="2" charset="-122"/>
              <a:ea typeface="华文彩云" panose="02010800040101010101" pitchFamily="2" charset="-122"/>
              <a:sym typeface="+mn-ea"/>
            </a:endParaRPr>
          </a:p>
        </p:txBody>
      </p:sp>
      <p:sp>
        <p:nvSpPr>
          <p:cNvPr id="33" name="矩形 32"/>
          <p:cNvSpPr/>
          <p:nvPr/>
        </p:nvSpPr>
        <p:spPr>
          <a:xfrm>
            <a:off x="5923915" y="4130675"/>
            <a:ext cx="4344670" cy="493395"/>
          </a:xfrm>
          <a:prstGeom prst="rect">
            <a:avLst/>
          </a:prstGeom>
          <a:solidFill>
            <a:srgbClr val="1D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35" name="矩形 34"/>
          <p:cNvSpPr/>
          <p:nvPr/>
        </p:nvSpPr>
        <p:spPr>
          <a:xfrm>
            <a:off x="1725930" y="4130675"/>
            <a:ext cx="3898265" cy="494665"/>
          </a:xfrm>
          <a:prstGeom prst="rect">
            <a:avLst/>
          </a:prstGeom>
          <a:solidFill>
            <a:srgbClr val="1D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1" name="等腰三角形 40"/>
          <p:cNvSpPr/>
          <p:nvPr/>
        </p:nvSpPr>
        <p:spPr>
          <a:xfrm rot="16200000" flipH="1">
            <a:off x="1222375" y="4196080"/>
            <a:ext cx="500380" cy="355600"/>
          </a:xfrm>
          <a:prstGeom prst="triangle">
            <a:avLst/>
          </a:prstGeom>
          <a:solidFill>
            <a:srgbClr val="1D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等腰三角形 41"/>
          <p:cNvSpPr/>
          <p:nvPr/>
        </p:nvSpPr>
        <p:spPr>
          <a:xfrm rot="5400000">
            <a:off x="10068560" y="4240530"/>
            <a:ext cx="499745" cy="266700"/>
          </a:xfrm>
          <a:prstGeom prst="triangle">
            <a:avLst/>
          </a:prstGeom>
          <a:solidFill>
            <a:srgbClr val="1D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5" name="组合 104"/>
          <p:cNvGrpSpPr>
            <a:grpSpLocks noChangeAspect="1"/>
          </p:cNvGrpSpPr>
          <p:nvPr/>
        </p:nvGrpSpPr>
        <p:grpSpPr>
          <a:xfrm>
            <a:off x="-12700" y="-7620"/>
            <a:ext cx="961899" cy="1548000"/>
            <a:chOff x="0" y="-12"/>
            <a:chExt cx="2104" cy="3386"/>
          </a:xfrm>
        </p:grpSpPr>
        <p:sp>
          <p:nvSpPr>
            <p:cNvPr id="106"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7"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09" name="文本框 108"/>
          <p:cNvSpPr txBox="1"/>
          <p:nvPr/>
        </p:nvSpPr>
        <p:spPr>
          <a:xfrm>
            <a:off x="923925" y="243205"/>
            <a:ext cx="3896360" cy="70675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mn-ea"/>
                <a:ea typeface="+mn-ea"/>
                <a:cs typeface="+mn-lt"/>
                <a:sym typeface="+mn-ea"/>
              </a:rPr>
              <a:t>一、参保对象</a:t>
            </a:r>
            <a:endParaRPr lang="en-US" altLang="zh-CN" sz="4000" b="1" dirty="0">
              <a:solidFill>
                <a:srgbClr val="35464E"/>
              </a:solidFill>
              <a:uFillTx/>
              <a:latin typeface="+mn-ea"/>
              <a:ea typeface="+mn-ea"/>
              <a:cs typeface="+mn-lt"/>
              <a:sym typeface="+mn-ea"/>
            </a:endParaRPr>
          </a:p>
        </p:txBody>
      </p:sp>
      <p:cxnSp>
        <p:nvCxnSpPr>
          <p:cNvPr id="111" name="直接连接符 110"/>
          <p:cNvCxnSpPr/>
          <p:nvPr/>
        </p:nvCxnSpPr>
        <p:spPr>
          <a:xfrm>
            <a:off x="107061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rot="0">
            <a:off x="-67310" y="1412240"/>
            <a:ext cx="12743815" cy="4192905"/>
            <a:chOff x="-173" y="2819"/>
            <a:chExt cx="20069" cy="6603"/>
          </a:xfrm>
        </p:grpSpPr>
        <p:sp>
          <p:nvSpPr>
            <p:cNvPr id="3" name="任意多边形 2"/>
            <p:cNvSpPr/>
            <p:nvPr/>
          </p:nvSpPr>
          <p:spPr>
            <a:xfrm rot="718279">
              <a:off x="-173" y="3696"/>
              <a:ext cx="20069" cy="5377"/>
            </a:xfrm>
            <a:custGeom>
              <a:avLst/>
              <a:gdLst>
                <a:gd name="connsiteX0" fmla="*/ 3355264 w 12743580"/>
                <a:gd name="connsiteY0" fmla="*/ 1112730 h 3364286"/>
                <a:gd name="connsiteX1" fmla="*/ 4383670 w 12743580"/>
                <a:gd name="connsiteY1" fmla="*/ 904507 h 3364286"/>
                <a:gd name="connsiteX2" fmla="*/ 11946005 w 12743580"/>
                <a:gd name="connsiteY2" fmla="*/ 464 h 3364286"/>
                <a:gd name="connsiteX3" fmla="*/ 12054964 w 12743580"/>
                <a:gd name="connsiteY3" fmla="*/ 0 h 3364286"/>
                <a:gd name="connsiteX4" fmla="*/ 12514830 w 12743580"/>
                <a:gd name="connsiteY4" fmla="*/ 2168837 h 3364286"/>
                <a:gd name="connsiteX5" fmla="*/ 12514829 w 12743580"/>
                <a:gd name="connsiteY5" fmla="*/ 2168837 h 3364286"/>
                <a:gd name="connsiteX6" fmla="*/ 12743580 w 12743580"/>
                <a:gd name="connsiteY6" fmla="*/ 3247681 h 3364286"/>
                <a:gd name="connsiteX7" fmla="*/ 12396464 w 12743580"/>
                <a:gd name="connsiteY7" fmla="*/ 3165012 h 3364286"/>
                <a:gd name="connsiteX8" fmla="*/ 10839355 w 12743580"/>
                <a:gd name="connsiteY8" fmla="*/ 2878470 h 3364286"/>
                <a:gd name="connsiteX9" fmla="*/ 10581537 w 12743580"/>
                <a:gd name="connsiteY9" fmla="*/ 2843147 h 3364286"/>
                <a:gd name="connsiteX10" fmla="*/ 10420758 w 12743580"/>
                <a:gd name="connsiteY10" fmla="*/ 2821118 h 3364286"/>
                <a:gd name="connsiteX11" fmla="*/ 6742420 w 12743580"/>
                <a:gd name="connsiteY11" fmla="*/ 2596060 h 3364286"/>
                <a:gd name="connsiteX12" fmla="*/ 388499 w 12743580"/>
                <a:gd name="connsiteY12" fmla="*/ 3340045 h 3364286"/>
                <a:gd name="connsiteX13" fmla="*/ 304604 w 12743580"/>
                <a:gd name="connsiteY13" fmla="*/ 3364286 h 3364286"/>
                <a:gd name="connsiteX14" fmla="*/ 0 w 12743580"/>
                <a:gd name="connsiteY14" fmla="*/ 1927700 h 3364286"/>
                <a:gd name="connsiteX15" fmla="*/ 47558 w 12743580"/>
                <a:gd name="connsiteY15" fmla="*/ 1914264 h 3364286"/>
                <a:gd name="connsiteX16" fmla="*/ 3355264 w 12743580"/>
                <a:gd name="connsiteY16" fmla="*/ 1112730 h 33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43580" h="3364286">
                  <a:moveTo>
                    <a:pt x="3355264" y="1112730"/>
                  </a:moveTo>
                  <a:cubicBezTo>
                    <a:pt x="3692846" y="1041430"/>
                    <a:pt x="4035920" y="971922"/>
                    <a:pt x="4383670" y="904507"/>
                  </a:cubicBezTo>
                  <a:cubicBezTo>
                    <a:pt x="7339542" y="331479"/>
                    <a:pt x="10038591" y="24990"/>
                    <a:pt x="11946005" y="464"/>
                  </a:cubicBezTo>
                  <a:lnTo>
                    <a:pt x="12054964" y="0"/>
                  </a:lnTo>
                  <a:lnTo>
                    <a:pt x="12514830" y="2168837"/>
                  </a:lnTo>
                  <a:lnTo>
                    <a:pt x="12514829" y="2168837"/>
                  </a:lnTo>
                  <a:lnTo>
                    <a:pt x="12743580" y="3247681"/>
                  </a:lnTo>
                  <a:lnTo>
                    <a:pt x="12396464" y="3165012"/>
                  </a:lnTo>
                  <a:cubicBezTo>
                    <a:pt x="11911340" y="3055062"/>
                    <a:pt x="11390192" y="2958908"/>
                    <a:pt x="10839355" y="2878470"/>
                  </a:cubicBezTo>
                  <a:lnTo>
                    <a:pt x="10581537" y="2843147"/>
                  </a:lnTo>
                  <a:lnTo>
                    <a:pt x="10420758" y="2821118"/>
                  </a:lnTo>
                  <a:cubicBezTo>
                    <a:pt x="9290184" y="2676198"/>
                    <a:pt x="8047183" y="2596060"/>
                    <a:pt x="6742420" y="2596060"/>
                  </a:cubicBezTo>
                  <a:cubicBezTo>
                    <a:pt x="4295989" y="2596060"/>
                    <a:pt x="2066686" y="2877794"/>
                    <a:pt x="388499" y="3340045"/>
                  </a:cubicBezTo>
                  <a:lnTo>
                    <a:pt x="304604" y="3364286"/>
                  </a:lnTo>
                  <a:lnTo>
                    <a:pt x="0" y="1927700"/>
                  </a:lnTo>
                  <a:lnTo>
                    <a:pt x="47558" y="1914264"/>
                  </a:lnTo>
                  <a:cubicBezTo>
                    <a:pt x="1059483" y="1633777"/>
                    <a:pt x="2173730" y="1362281"/>
                    <a:pt x="3355264" y="1112730"/>
                  </a:cubicBezTo>
                  <a:close/>
                </a:path>
              </a:pathLst>
            </a:custGeom>
            <a:solidFill>
              <a:srgbClr val="C9E5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任意多边形 3"/>
            <p:cNvSpPr/>
            <p:nvPr/>
          </p:nvSpPr>
          <p:spPr>
            <a:xfrm>
              <a:off x="7" y="2819"/>
              <a:ext cx="19200" cy="6603"/>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9E5E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7" name="直接连接符 6"/>
          <p:cNvCxnSpPr/>
          <p:nvPr/>
        </p:nvCxnSpPr>
        <p:spPr>
          <a:xfrm>
            <a:off x="6095999" y="984862"/>
            <a:ext cx="0" cy="5436000"/>
          </a:xfrm>
          <a:prstGeom prst="line">
            <a:avLst/>
          </a:prstGeom>
          <a:ln>
            <a:solidFill>
              <a:srgbClr val="1D323E"/>
            </a:solidFill>
            <a:prstDash val="dash"/>
          </a:ln>
        </p:spPr>
        <p:style>
          <a:lnRef idx="1">
            <a:schemeClr val="accent1"/>
          </a:lnRef>
          <a:fillRef idx="0">
            <a:schemeClr val="accent1"/>
          </a:fillRef>
          <a:effectRef idx="0">
            <a:schemeClr val="accent1"/>
          </a:effectRef>
          <a:fontRef idx="minor">
            <a:schemeClr val="tx1"/>
          </a:fontRef>
        </p:style>
      </p:cxnSp>
      <p:sp>
        <p:nvSpPr>
          <p:cNvPr id="8" name="五边形 56"/>
          <p:cNvSpPr/>
          <p:nvPr/>
        </p:nvSpPr>
        <p:spPr>
          <a:xfrm rot="5400000">
            <a:off x="2213461" y="26208"/>
            <a:ext cx="1337605" cy="3498215"/>
          </a:xfrm>
          <a:prstGeom prst="homePlate">
            <a:avLst>
              <a:gd name="adj" fmla="val 21290"/>
            </a:avLst>
          </a:prstGeom>
          <a:noFill/>
          <a:ln>
            <a:solidFill>
              <a:srgbClr val="1D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85000"/>
                  <a:lumOff val="15000"/>
                </a:schemeClr>
              </a:solidFill>
            </a:endParaRPr>
          </a:p>
        </p:txBody>
      </p:sp>
      <p:sp>
        <p:nvSpPr>
          <p:cNvPr id="9" name="文本框 22"/>
          <p:cNvSpPr txBox="1"/>
          <p:nvPr/>
        </p:nvSpPr>
        <p:spPr>
          <a:xfrm flipH="1">
            <a:off x="680085" y="2569210"/>
            <a:ext cx="4771390" cy="2460625"/>
          </a:xfrm>
          <a:prstGeom prst="rect">
            <a:avLst/>
          </a:prstGeom>
          <a:noFill/>
          <a:ln w="9525">
            <a:noFill/>
            <a:miter/>
          </a:ln>
          <a:effectLst>
            <a:outerShdw sx="999" sy="999" algn="ctr" rotWithShape="0">
              <a:srgbClr val="000000"/>
            </a:outerShdw>
          </a:effectLst>
        </p:spPr>
        <p:txBody>
          <a:bodyPr wrap="square" anchor="t">
            <a:spAutoFit/>
          </a:bodyPr>
          <a:p>
            <a:pPr marL="285750" indent="-285750" algn="just">
              <a:lnSpc>
                <a:spcPct val="120000"/>
              </a:lnSpc>
              <a:spcBef>
                <a:spcPts val="600"/>
              </a:spcBef>
              <a:spcAft>
                <a:spcPts val="600"/>
              </a:spcAft>
              <a:buFont typeface="Arial" panose="020B0604020202020204" pitchFamily="34" charset="0"/>
              <a:buChar char="•"/>
            </a:pPr>
            <a:r>
              <a:rPr lang="zh-CN" altLang="en-US" sz="240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除城镇职工基本医疗保险应参保人员以外的其他所有城乡居民。</a:t>
            </a:r>
            <a:endParaRPr lang="zh-CN" altLang="en-US" sz="240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endParaRPr>
          </a:p>
          <a:p>
            <a:pPr marL="285750" indent="-285750" algn="just">
              <a:lnSpc>
                <a:spcPct val="120000"/>
              </a:lnSpc>
              <a:spcBef>
                <a:spcPts val="600"/>
              </a:spcBef>
              <a:spcAft>
                <a:spcPts val="600"/>
              </a:spcAft>
              <a:buFont typeface="Arial" panose="020B0604020202020204" pitchFamily="34" charset="0"/>
              <a:buChar char="•"/>
            </a:pPr>
            <a:r>
              <a:rPr lang="zh-CN" altLang="en-US" sz="240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包括农村居民、城镇非从业居民、在校就读学生、在园儿童、婴幼儿、新生儿、宗教教职人员</a:t>
            </a:r>
            <a:endParaRPr lang="zh-CN" altLang="en-US" sz="240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endParaRPr>
          </a:p>
        </p:txBody>
      </p:sp>
      <p:sp>
        <p:nvSpPr>
          <p:cNvPr id="10" name="文本框 20"/>
          <p:cNvSpPr txBox="1"/>
          <p:nvPr/>
        </p:nvSpPr>
        <p:spPr>
          <a:xfrm flipH="1">
            <a:off x="1543685" y="1426412"/>
            <a:ext cx="2606040" cy="583565"/>
          </a:xfrm>
          <a:prstGeom prst="rect">
            <a:avLst/>
          </a:prstGeom>
          <a:noFill/>
          <a:ln w="9525">
            <a:noFill/>
            <a:miter/>
          </a:ln>
          <a:effectLst>
            <a:outerShdw sx="999" sy="999" algn="ctr" rotWithShape="0">
              <a:srgbClr val="000000"/>
            </a:outerShdw>
          </a:effectLst>
        </p:spPr>
        <p:txBody>
          <a:bodyPr wrap="square" anchor="t">
            <a:spAutoFit/>
          </a:bodyPr>
          <a:p>
            <a:pPr algn="ctr"/>
            <a:r>
              <a:rPr lang="en-US" altLang="zh-CN" sz="3200" b="1">
                <a:solidFill>
                  <a:srgbClr val="1D323E"/>
                </a:solidFill>
                <a:latin typeface="微软雅黑" panose="020B0503020204020204" charset="-122"/>
                <a:ea typeface="微软雅黑" panose="020B0503020204020204" charset="-122"/>
              </a:rPr>
              <a:t>1.</a:t>
            </a:r>
            <a:r>
              <a:rPr lang="zh-CN" altLang="en-US" sz="3200" b="1">
                <a:solidFill>
                  <a:srgbClr val="1D323E"/>
                </a:solidFill>
                <a:latin typeface="微软雅黑" panose="020B0503020204020204" charset="-122"/>
                <a:ea typeface="微软雅黑" panose="020B0503020204020204" charset="-122"/>
              </a:rPr>
              <a:t>本地户口</a:t>
            </a:r>
            <a:endParaRPr lang="zh-CN" altLang="en-US" sz="3200" b="1">
              <a:solidFill>
                <a:srgbClr val="1D323E"/>
              </a:solidFill>
              <a:latin typeface="微软雅黑" panose="020B0503020204020204" charset="-122"/>
              <a:ea typeface="微软雅黑" panose="020B0503020204020204" charset="-122"/>
            </a:endParaRPr>
          </a:p>
        </p:txBody>
      </p:sp>
      <p:sp>
        <p:nvSpPr>
          <p:cNvPr id="11" name="五边形 2"/>
          <p:cNvSpPr/>
          <p:nvPr/>
        </p:nvSpPr>
        <p:spPr>
          <a:xfrm rot="16200000" flipV="1">
            <a:off x="8807111" y="3051790"/>
            <a:ext cx="1320203" cy="3498215"/>
          </a:xfrm>
          <a:prstGeom prst="homePlate">
            <a:avLst>
              <a:gd name="adj" fmla="val 21290"/>
            </a:avLst>
          </a:prstGeom>
          <a:noFill/>
          <a:ln>
            <a:solidFill>
              <a:srgbClr val="1D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85000"/>
                  <a:lumOff val="15000"/>
                </a:schemeClr>
              </a:solidFill>
            </a:endParaRPr>
          </a:p>
        </p:txBody>
      </p:sp>
      <p:sp>
        <p:nvSpPr>
          <p:cNvPr id="12" name="文本框 22"/>
          <p:cNvSpPr txBox="1"/>
          <p:nvPr/>
        </p:nvSpPr>
        <p:spPr>
          <a:xfrm flipH="1">
            <a:off x="7067550" y="2552700"/>
            <a:ext cx="4899025" cy="1420495"/>
          </a:xfrm>
          <a:prstGeom prst="rect">
            <a:avLst/>
          </a:prstGeom>
          <a:noFill/>
          <a:ln w="9525">
            <a:noFill/>
            <a:miter/>
          </a:ln>
          <a:effectLst>
            <a:outerShdw sx="999" sy="999" algn="ctr" rotWithShape="0">
              <a:srgbClr val="000000"/>
            </a:outerShdw>
          </a:effectLst>
        </p:spPr>
        <p:txBody>
          <a:bodyPr wrap="square" anchor="t">
            <a:spAutoFit/>
          </a:bodyPr>
          <a:p>
            <a:pPr marL="285750" indent="-285750" algn="just">
              <a:lnSpc>
                <a:spcPct val="120000"/>
              </a:lnSpc>
              <a:spcBef>
                <a:spcPts val="600"/>
              </a:spcBef>
              <a:spcAft>
                <a:spcPts val="600"/>
              </a:spcAft>
              <a:buFont typeface="Arial" panose="020B0604020202020204" pitchFamily="34" charset="0"/>
              <a:buChar char="•"/>
            </a:pPr>
            <a:r>
              <a:rPr lang="zh-CN" altLang="en-US" sz="240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rPr>
              <a:t>在户籍地未参加城乡居民基本医疗保险和职工基本医疗保险的常住居民本人及其未成年子女。</a:t>
            </a:r>
            <a:endParaRPr lang="zh-CN" altLang="en-US" sz="2400">
              <a:solidFill>
                <a:schemeClr val="tx1">
                  <a:lumMod val="85000"/>
                  <a:lumOff val="15000"/>
                </a:schemeClr>
              </a:solidFill>
              <a:latin typeface="微软雅黑" panose="020B0503020204020204" charset="-122"/>
              <a:ea typeface="微软雅黑" panose="020B0503020204020204" charset="-122"/>
              <a:sym typeface="宋体" panose="02010600030101010101" pitchFamily="2" charset="-122"/>
            </a:endParaRPr>
          </a:p>
        </p:txBody>
      </p:sp>
      <p:sp>
        <p:nvSpPr>
          <p:cNvPr id="13" name="文本框 20"/>
          <p:cNvSpPr txBox="1"/>
          <p:nvPr/>
        </p:nvSpPr>
        <p:spPr>
          <a:xfrm flipH="1">
            <a:off x="8164195" y="4544873"/>
            <a:ext cx="2606040" cy="583565"/>
          </a:xfrm>
          <a:prstGeom prst="rect">
            <a:avLst/>
          </a:prstGeom>
          <a:noFill/>
          <a:ln w="9525">
            <a:noFill/>
            <a:miter/>
          </a:ln>
          <a:effectLst>
            <a:outerShdw sx="999" sy="999" algn="ctr" rotWithShape="0">
              <a:srgbClr val="000000"/>
            </a:outerShdw>
          </a:effectLst>
        </p:spPr>
        <p:txBody>
          <a:bodyPr wrap="square" anchor="t">
            <a:spAutoFit/>
          </a:bodyPr>
          <a:p>
            <a:pPr algn="ctr"/>
            <a:r>
              <a:rPr lang="en-US" altLang="zh-CN" sz="3200" b="1">
                <a:solidFill>
                  <a:srgbClr val="1D323E"/>
                </a:solidFill>
                <a:latin typeface="微软雅黑" panose="020B0503020204020204" charset="-122"/>
                <a:ea typeface="微软雅黑" panose="020B0503020204020204" charset="-122"/>
              </a:rPr>
              <a:t>2.</a:t>
            </a:r>
            <a:r>
              <a:rPr lang="zh-CN" altLang="en-US" sz="3200" b="1">
                <a:solidFill>
                  <a:srgbClr val="1D323E"/>
                </a:solidFill>
                <a:latin typeface="微软雅黑" panose="020B0503020204020204" charset="-122"/>
                <a:ea typeface="微软雅黑" panose="020B0503020204020204" charset="-122"/>
              </a:rPr>
              <a:t>非本地户口</a:t>
            </a:r>
            <a:endParaRPr lang="zh-CN" altLang="en-US" sz="3200" b="1">
              <a:solidFill>
                <a:srgbClr val="1D323E"/>
              </a:solidFill>
              <a:latin typeface="微软雅黑" panose="020B0503020204020204" charset="-122"/>
              <a:ea typeface="微软雅黑" panose="020B0503020204020204" charset="-122"/>
            </a:endParaRPr>
          </a:p>
        </p:txBody>
      </p:sp>
      <p:sp>
        <p:nvSpPr>
          <p:cNvPr id="100" name="文本框 99"/>
          <p:cNvSpPr txBox="1"/>
          <p:nvPr/>
        </p:nvSpPr>
        <p:spPr>
          <a:xfrm>
            <a:off x="1070610" y="6083935"/>
            <a:ext cx="6758940" cy="583565"/>
          </a:xfrm>
          <a:prstGeom prst="rect">
            <a:avLst/>
          </a:prstGeom>
          <a:noFill/>
          <a:ln w="9525">
            <a:noFill/>
          </a:ln>
        </p:spPr>
        <p:txBody>
          <a:bodyPr wrap="square">
            <a:spAutoFit/>
          </a:bodyPr>
          <a:p>
            <a:pPr indent="406400"/>
            <a:r>
              <a:rPr lang="zh-CN"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en-US" altLang="zh-CN"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国家和云南省规定的其他人员。</a:t>
            </a:r>
            <a:endParaRPr lang="zh-CN" altLang="en-US"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rot="0">
            <a:off x="-67310" y="1717040"/>
            <a:ext cx="12743815" cy="4192905"/>
            <a:chOff x="-173" y="2819"/>
            <a:chExt cx="20069" cy="6603"/>
          </a:xfrm>
        </p:grpSpPr>
        <p:sp>
          <p:nvSpPr>
            <p:cNvPr id="46" name="任意多边形 45"/>
            <p:cNvSpPr/>
            <p:nvPr/>
          </p:nvSpPr>
          <p:spPr>
            <a:xfrm rot="718279">
              <a:off x="-173" y="3696"/>
              <a:ext cx="20069" cy="5377"/>
            </a:xfrm>
            <a:custGeom>
              <a:avLst/>
              <a:gdLst>
                <a:gd name="connsiteX0" fmla="*/ 3355264 w 12743580"/>
                <a:gd name="connsiteY0" fmla="*/ 1112730 h 3364286"/>
                <a:gd name="connsiteX1" fmla="*/ 4383670 w 12743580"/>
                <a:gd name="connsiteY1" fmla="*/ 904507 h 3364286"/>
                <a:gd name="connsiteX2" fmla="*/ 11946005 w 12743580"/>
                <a:gd name="connsiteY2" fmla="*/ 464 h 3364286"/>
                <a:gd name="connsiteX3" fmla="*/ 12054964 w 12743580"/>
                <a:gd name="connsiteY3" fmla="*/ 0 h 3364286"/>
                <a:gd name="connsiteX4" fmla="*/ 12514830 w 12743580"/>
                <a:gd name="connsiteY4" fmla="*/ 2168837 h 3364286"/>
                <a:gd name="connsiteX5" fmla="*/ 12514829 w 12743580"/>
                <a:gd name="connsiteY5" fmla="*/ 2168837 h 3364286"/>
                <a:gd name="connsiteX6" fmla="*/ 12743580 w 12743580"/>
                <a:gd name="connsiteY6" fmla="*/ 3247681 h 3364286"/>
                <a:gd name="connsiteX7" fmla="*/ 12396464 w 12743580"/>
                <a:gd name="connsiteY7" fmla="*/ 3165012 h 3364286"/>
                <a:gd name="connsiteX8" fmla="*/ 10839355 w 12743580"/>
                <a:gd name="connsiteY8" fmla="*/ 2878470 h 3364286"/>
                <a:gd name="connsiteX9" fmla="*/ 10581537 w 12743580"/>
                <a:gd name="connsiteY9" fmla="*/ 2843147 h 3364286"/>
                <a:gd name="connsiteX10" fmla="*/ 10420758 w 12743580"/>
                <a:gd name="connsiteY10" fmla="*/ 2821118 h 3364286"/>
                <a:gd name="connsiteX11" fmla="*/ 6742420 w 12743580"/>
                <a:gd name="connsiteY11" fmla="*/ 2596060 h 3364286"/>
                <a:gd name="connsiteX12" fmla="*/ 388499 w 12743580"/>
                <a:gd name="connsiteY12" fmla="*/ 3340045 h 3364286"/>
                <a:gd name="connsiteX13" fmla="*/ 304604 w 12743580"/>
                <a:gd name="connsiteY13" fmla="*/ 3364286 h 3364286"/>
                <a:gd name="connsiteX14" fmla="*/ 0 w 12743580"/>
                <a:gd name="connsiteY14" fmla="*/ 1927700 h 3364286"/>
                <a:gd name="connsiteX15" fmla="*/ 47558 w 12743580"/>
                <a:gd name="connsiteY15" fmla="*/ 1914264 h 3364286"/>
                <a:gd name="connsiteX16" fmla="*/ 3355264 w 12743580"/>
                <a:gd name="connsiteY16" fmla="*/ 1112730 h 33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43580" h="3364286">
                  <a:moveTo>
                    <a:pt x="3355264" y="1112730"/>
                  </a:moveTo>
                  <a:cubicBezTo>
                    <a:pt x="3692846" y="1041430"/>
                    <a:pt x="4035920" y="971922"/>
                    <a:pt x="4383670" y="904507"/>
                  </a:cubicBezTo>
                  <a:cubicBezTo>
                    <a:pt x="7339542" y="331479"/>
                    <a:pt x="10038591" y="24990"/>
                    <a:pt x="11946005" y="464"/>
                  </a:cubicBezTo>
                  <a:lnTo>
                    <a:pt x="12054964" y="0"/>
                  </a:lnTo>
                  <a:lnTo>
                    <a:pt x="12514830" y="2168837"/>
                  </a:lnTo>
                  <a:lnTo>
                    <a:pt x="12514829" y="2168837"/>
                  </a:lnTo>
                  <a:lnTo>
                    <a:pt x="12743580" y="3247681"/>
                  </a:lnTo>
                  <a:lnTo>
                    <a:pt x="12396464" y="3165012"/>
                  </a:lnTo>
                  <a:cubicBezTo>
                    <a:pt x="11911340" y="3055062"/>
                    <a:pt x="11390192" y="2958908"/>
                    <a:pt x="10839355" y="2878470"/>
                  </a:cubicBezTo>
                  <a:lnTo>
                    <a:pt x="10581537" y="2843147"/>
                  </a:lnTo>
                  <a:lnTo>
                    <a:pt x="10420758" y="2821118"/>
                  </a:lnTo>
                  <a:cubicBezTo>
                    <a:pt x="9290184" y="2676198"/>
                    <a:pt x="8047183" y="2596060"/>
                    <a:pt x="6742420" y="2596060"/>
                  </a:cubicBezTo>
                  <a:cubicBezTo>
                    <a:pt x="4295989" y="2596060"/>
                    <a:pt x="2066686" y="2877794"/>
                    <a:pt x="388499" y="3340045"/>
                  </a:cubicBezTo>
                  <a:lnTo>
                    <a:pt x="304604" y="3364286"/>
                  </a:lnTo>
                  <a:lnTo>
                    <a:pt x="0" y="1927700"/>
                  </a:lnTo>
                  <a:lnTo>
                    <a:pt x="47558" y="1914264"/>
                  </a:lnTo>
                  <a:cubicBezTo>
                    <a:pt x="1059483" y="1633777"/>
                    <a:pt x="2173730" y="1362281"/>
                    <a:pt x="3355264" y="1112730"/>
                  </a:cubicBezTo>
                  <a:close/>
                </a:path>
              </a:pathLst>
            </a:custGeom>
            <a:solidFill>
              <a:srgbClr val="C9E5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57"/>
            <p:cNvSpPr/>
            <p:nvPr/>
          </p:nvSpPr>
          <p:spPr>
            <a:xfrm>
              <a:off x="7" y="2819"/>
              <a:ext cx="19200" cy="6603"/>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9E5E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5" name="组合 104"/>
          <p:cNvGrpSpPr>
            <a:grpSpLocks noChangeAspect="1"/>
          </p:cNvGrpSpPr>
          <p:nvPr/>
        </p:nvGrpSpPr>
        <p:grpSpPr>
          <a:xfrm>
            <a:off x="-12700" y="-7620"/>
            <a:ext cx="961899" cy="1548000"/>
            <a:chOff x="0" y="-12"/>
            <a:chExt cx="2104" cy="3386"/>
          </a:xfrm>
        </p:grpSpPr>
        <p:sp>
          <p:nvSpPr>
            <p:cNvPr id="106"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7"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09" name="文本框 108"/>
          <p:cNvSpPr txBox="1"/>
          <p:nvPr/>
        </p:nvSpPr>
        <p:spPr>
          <a:xfrm>
            <a:off x="923925" y="243205"/>
            <a:ext cx="10647680" cy="70675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mn-ea"/>
                <a:ea typeface="+mn-ea"/>
                <a:cs typeface="+mn-lt"/>
                <a:sym typeface="+mn-ea"/>
              </a:rPr>
              <a:t>二、重点人群参保缴费</a:t>
            </a:r>
            <a:r>
              <a:rPr lang="en-US" altLang="zh-CN" sz="3200" b="1" dirty="0">
                <a:solidFill>
                  <a:srgbClr val="35464E"/>
                </a:solidFill>
                <a:uFillTx/>
                <a:latin typeface="+mn-ea"/>
                <a:ea typeface="+mn-ea"/>
                <a:cs typeface="+mn-lt"/>
                <a:sym typeface="+mn-ea"/>
              </a:rPr>
              <a:t>——</a:t>
            </a:r>
            <a:r>
              <a:rPr lang="zh-CN" altLang="en-US" sz="3200" b="1" dirty="0">
                <a:solidFill>
                  <a:srgbClr val="35464E"/>
                </a:solidFill>
                <a:uFillTx/>
                <a:latin typeface="+mn-ea"/>
                <a:ea typeface="+mn-ea"/>
                <a:cs typeface="+mn-lt"/>
                <a:sym typeface="+mn-ea"/>
              </a:rPr>
              <a:t>新生儿  </a:t>
            </a:r>
            <a:r>
              <a:rPr lang="zh-CN" altLang="en-US" sz="2000" b="1" dirty="0">
                <a:solidFill>
                  <a:srgbClr val="FF0000"/>
                </a:solidFill>
                <a:uFillTx/>
                <a:latin typeface="+mn-ea"/>
                <a:ea typeface="+mn-ea"/>
                <a:cs typeface="+mn-lt"/>
                <a:sym typeface="+mn-ea"/>
              </a:rPr>
              <a:t>曲医保【</a:t>
            </a:r>
            <a:r>
              <a:rPr lang="en-US" altLang="zh-CN" sz="2000" b="1" dirty="0">
                <a:solidFill>
                  <a:srgbClr val="FF0000"/>
                </a:solidFill>
                <a:uFillTx/>
                <a:latin typeface="+mn-ea"/>
                <a:ea typeface="+mn-ea"/>
                <a:cs typeface="+mn-lt"/>
                <a:sym typeface="+mn-ea"/>
              </a:rPr>
              <a:t>2020</a:t>
            </a:r>
            <a:r>
              <a:rPr lang="zh-CN" altLang="en-US" sz="2000" b="1" dirty="0">
                <a:solidFill>
                  <a:srgbClr val="FF0000"/>
                </a:solidFill>
                <a:uFillTx/>
                <a:latin typeface="+mn-ea"/>
                <a:ea typeface="+mn-ea"/>
                <a:cs typeface="+mn-lt"/>
                <a:sym typeface="+mn-ea"/>
              </a:rPr>
              <a:t>】</a:t>
            </a:r>
            <a:r>
              <a:rPr lang="en-US" altLang="zh-CN" sz="2000" b="1" dirty="0">
                <a:solidFill>
                  <a:srgbClr val="FF0000"/>
                </a:solidFill>
                <a:uFillTx/>
                <a:latin typeface="+mn-ea"/>
                <a:ea typeface="+mn-ea"/>
                <a:cs typeface="+mn-lt"/>
                <a:sym typeface="+mn-ea"/>
              </a:rPr>
              <a:t>99</a:t>
            </a:r>
            <a:r>
              <a:rPr lang="zh-CN" altLang="en-US" sz="2000" b="1" dirty="0">
                <a:solidFill>
                  <a:srgbClr val="FF0000"/>
                </a:solidFill>
                <a:uFillTx/>
                <a:latin typeface="+mn-ea"/>
                <a:ea typeface="+mn-ea"/>
                <a:cs typeface="+mn-lt"/>
                <a:sym typeface="+mn-ea"/>
              </a:rPr>
              <a:t>号</a:t>
            </a:r>
            <a:endParaRPr lang="zh-CN" altLang="en-US" sz="2000" b="1" dirty="0">
              <a:solidFill>
                <a:srgbClr val="FF0000"/>
              </a:solidFill>
              <a:uFillTx/>
              <a:latin typeface="+mn-ea"/>
              <a:ea typeface="+mn-ea"/>
              <a:cs typeface="+mn-lt"/>
              <a:sym typeface="+mn-ea"/>
            </a:endParaRPr>
          </a:p>
        </p:txBody>
      </p:sp>
      <p:cxnSp>
        <p:nvCxnSpPr>
          <p:cNvPr id="111" name="直接连接符 110"/>
          <p:cNvCxnSpPr/>
          <p:nvPr/>
        </p:nvCxnSpPr>
        <p:spPr>
          <a:xfrm>
            <a:off x="107061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0">
            <a:off x="2536190" y="3074670"/>
            <a:ext cx="1871980" cy="1871980"/>
            <a:chOff x="12613" y="4868"/>
            <a:chExt cx="3350" cy="3350"/>
          </a:xfrm>
        </p:grpSpPr>
        <p:pic>
          <p:nvPicPr>
            <p:cNvPr id="10" name="图片 9" descr="3640585"/>
            <p:cNvPicPr>
              <a:picLocks noChangeAspect="1"/>
            </p:cNvPicPr>
            <p:nvPr/>
          </p:nvPicPr>
          <p:blipFill>
            <a:blip r:embed="rId3"/>
            <a:stretch>
              <a:fillRect/>
            </a:stretch>
          </p:blipFill>
          <p:spPr>
            <a:xfrm>
              <a:off x="12613" y="4868"/>
              <a:ext cx="3351" cy="3351"/>
            </a:xfrm>
            <a:prstGeom prst="rect">
              <a:avLst/>
            </a:prstGeom>
          </p:spPr>
        </p:pic>
        <p:sp>
          <p:nvSpPr>
            <p:cNvPr id="11" name="椭圆 10"/>
            <p:cNvSpPr/>
            <p:nvPr/>
          </p:nvSpPr>
          <p:spPr>
            <a:xfrm>
              <a:off x="13192" y="5447"/>
              <a:ext cx="2193" cy="2193"/>
            </a:xfrm>
            <a:prstGeom prst="ellipse">
              <a:avLst/>
            </a:prstGeom>
            <a:solidFill>
              <a:srgbClr val="2C6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 name="组合 21"/>
          <p:cNvGrpSpPr/>
          <p:nvPr/>
        </p:nvGrpSpPr>
        <p:grpSpPr>
          <a:xfrm rot="0">
            <a:off x="4187825" y="2215515"/>
            <a:ext cx="1428115" cy="1428115"/>
            <a:chOff x="12613" y="4868"/>
            <a:chExt cx="3350" cy="3350"/>
          </a:xfrm>
        </p:grpSpPr>
        <p:pic>
          <p:nvPicPr>
            <p:cNvPr id="23" name="图片 22" descr="3640585"/>
            <p:cNvPicPr>
              <a:picLocks noChangeAspect="1"/>
            </p:cNvPicPr>
            <p:nvPr/>
          </p:nvPicPr>
          <p:blipFill>
            <a:blip r:embed="rId4"/>
            <a:stretch>
              <a:fillRect/>
            </a:stretch>
          </p:blipFill>
          <p:spPr>
            <a:xfrm>
              <a:off x="12613" y="4868"/>
              <a:ext cx="3351" cy="3351"/>
            </a:xfrm>
            <a:prstGeom prst="rect">
              <a:avLst/>
            </a:prstGeom>
          </p:spPr>
        </p:pic>
        <p:sp>
          <p:nvSpPr>
            <p:cNvPr id="24" name="椭圆 23"/>
            <p:cNvSpPr/>
            <p:nvPr/>
          </p:nvSpPr>
          <p:spPr>
            <a:xfrm>
              <a:off x="13192" y="5447"/>
              <a:ext cx="2193" cy="2193"/>
            </a:xfrm>
            <a:prstGeom prst="ellipse">
              <a:avLst/>
            </a:prstGeom>
            <a:solidFill>
              <a:srgbClr val="BBD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5" name="组合 24"/>
          <p:cNvGrpSpPr/>
          <p:nvPr/>
        </p:nvGrpSpPr>
        <p:grpSpPr>
          <a:xfrm rot="0">
            <a:off x="5204460" y="3649980"/>
            <a:ext cx="1184910" cy="1184910"/>
            <a:chOff x="12611" y="4868"/>
            <a:chExt cx="3351" cy="3351"/>
          </a:xfrm>
        </p:grpSpPr>
        <p:pic>
          <p:nvPicPr>
            <p:cNvPr id="26" name="图片 25" descr="3640585"/>
            <p:cNvPicPr>
              <a:picLocks noChangeAspect="1"/>
            </p:cNvPicPr>
            <p:nvPr/>
          </p:nvPicPr>
          <p:blipFill>
            <a:blip r:embed="rId3"/>
            <a:stretch>
              <a:fillRect/>
            </a:stretch>
          </p:blipFill>
          <p:spPr>
            <a:xfrm>
              <a:off x="12611" y="4868"/>
              <a:ext cx="3351" cy="3351"/>
            </a:xfrm>
            <a:prstGeom prst="rect">
              <a:avLst/>
            </a:prstGeom>
          </p:spPr>
        </p:pic>
        <p:sp>
          <p:nvSpPr>
            <p:cNvPr id="27" name="椭圆 26"/>
            <p:cNvSpPr/>
            <p:nvPr/>
          </p:nvSpPr>
          <p:spPr>
            <a:xfrm>
              <a:off x="13192" y="5447"/>
              <a:ext cx="2193" cy="2193"/>
            </a:xfrm>
            <a:prstGeom prst="ellipse">
              <a:avLst/>
            </a:prstGeom>
            <a:solidFill>
              <a:srgbClr val="2C6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1" name="图片 30" descr="21541560"/>
          <p:cNvPicPr>
            <a:picLocks noChangeAspect="1"/>
          </p:cNvPicPr>
          <p:nvPr/>
        </p:nvPicPr>
        <p:blipFill>
          <a:blip r:embed="rId5"/>
          <a:stretch>
            <a:fillRect/>
          </a:stretch>
        </p:blipFill>
        <p:spPr>
          <a:xfrm>
            <a:off x="3311525" y="3840480"/>
            <a:ext cx="321945" cy="321945"/>
          </a:xfrm>
          <a:prstGeom prst="rect">
            <a:avLst/>
          </a:prstGeom>
        </p:spPr>
      </p:pic>
      <p:pic>
        <p:nvPicPr>
          <p:cNvPr id="32" name="图片 31" descr="21541535"/>
          <p:cNvPicPr>
            <a:picLocks noChangeAspect="1"/>
          </p:cNvPicPr>
          <p:nvPr/>
        </p:nvPicPr>
        <p:blipFill>
          <a:blip r:embed="rId6"/>
          <a:stretch>
            <a:fillRect/>
          </a:stretch>
        </p:blipFill>
        <p:spPr>
          <a:xfrm>
            <a:off x="4730115" y="2757805"/>
            <a:ext cx="344805" cy="344805"/>
          </a:xfrm>
          <a:prstGeom prst="rect">
            <a:avLst/>
          </a:prstGeom>
        </p:spPr>
      </p:pic>
      <p:pic>
        <p:nvPicPr>
          <p:cNvPr id="33" name="图片 32" descr="21541537"/>
          <p:cNvPicPr>
            <a:picLocks noChangeAspect="1"/>
          </p:cNvPicPr>
          <p:nvPr/>
        </p:nvPicPr>
        <p:blipFill>
          <a:blip r:embed="rId7"/>
          <a:stretch>
            <a:fillRect/>
          </a:stretch>
        </p:blipFill>
        <p:spPr>
          <a:xfrm>
            <a:off x="5624830" y="4069080"/>
            <a:ext cx="346075" cy="346075"/>
          </a:xfrm>
          <a:prstGeom prst="rect">
            <a:avLst/>
          </a:prstGeom>
        </p:spPr>
      </p:pic>
      <p:sp>
        <p:nvSpPr>
          <p:cNvPr id="2" name="文本框 1"/>
          <p:cNvSpPr txBox="1"/>
          <p:nvPr userDrawn="1"/>
        </p:nvSpPr>
        <p:spPr>
          <a:xfrm>
            <a:off x="6388735" y="2152650"/>
            <a:ext cx="5518150" cy="4169410"/>
          </a:xfrm>
          <a:prstGeom prst="rect">
            <a:avLst/>
          </a:prstGeom>
          <a:noFill/>
        </p:spPr>
        <p:txBody>
          <a:bodyPr vert="horz" wrap="square" rtlCol="0">
            <a:spAutoFit/>
          </a:bodyPr>
          <a:p>
            <a:pPr algn="l" fontAlgn="auto">
              <a:lnSpc>
                <a:spcPct val="150000"/>
              </a:lnSpc>
              <a:spcBef>
                <a:spcPts val="1000"/>
              </a:spcBef>
            </a:pPr>
            <a:r>
              <a:rPr lang="en-US" sz="1600" dirty="0">
                <a:solidFill>
                  <a:schemeClr val="tx1">
                    <a:lumMod val="65000"/>
                    <a:lumOff val="35000"/>
                  </a:schemeClr>
                </a:solidFill>
                <a:latin typeface="思源黑体 CN ExtraLight" panose="020B0200000000000000" charset="-122"/>
                <a:ea typeface="思源黑体 CN ExtraLight" panose="020B0200000000000000" charset="-122"/>
              </a:rPr>
              <a:t>1.</a:t>
            </a:r>
            <a:r>
              <a:rPr sz="1600" dirty="0">
                <a:solidFill>
                  <a:schemeClr val="tx1">
                    <a:lumMod val="65000"/>
                    <a:lumOff val="35000"/>
                  </a:schemeClr>
                </a:solidFill>
                <a:latin typeface="思源黑体 CN ExtraLight" panose="020B0200000000000000" charset="-122"/>
                <a:ea typeface="思源黑体 CN ExtraLight" panose="020B0200000000000000" charset="-122"/>
              </a:rPr>
              <a:t>父母双方在云南省内参加职工医保或者居民医保的90天内办理参保登记的，新生儿出生当年可以免缴保费</a:t>
            </a:r>
            <a:r>
              <a:rPr lang="zh-CN" sz="1600" dirty="0">
                <a:solidFill>
                  <a:schemeClr val="tx1">
                    <a:lumMod val="65000"/>
                    <a:lumOff val="35000"/>
                  </a:schemeClr>
                </a:solidFill>
                <a:latin typeface="思源黑体 CN ExtraLight" panose="020B0200000000000000" charset="-122"/>
                <a:ea typeface="思源黑体 CN ExtraLight" panose="020B0200000000000000" charset="-122"/>
              </a:rPr>
              <a:t>。</a:t>
            </a:r>
            <a:endParaRPr lang="zh-CN" sz="1600" dirty="0">
              <a:solidFill>
                <a:schemeClr val="tx1">
                  <a:lumMod val="65000"/>
                  <a:lumOff val="35000"/>
                </a:schemeClr>
              </a:solidFill>
              <a:latin typeface="思源黑体 CN ExtraLight" panose="020B0200000000000000" charset="-122"/>
              <a:ea typeface="思源黑体 CN ExtraLight" panose="020B0200000000000000" charset="-122"/>
            </a:endParaRPr>
          </a:p>
          <a:p>
            <a:pPr algn="l" fontAlgn="auto">
              <a:lnSpc>
                <a:spcPct val="150000"/>
              </a:lnSpc>
              <a:spcBef>
                <a:spcPts val="1000"/>
              </a:spcBef>
            </a:pPr>
            <a:r>
              <a:rPr lang="zh-CN" sz="1600" dirty="0">
                <a:solidFill>
                  <a:schemeClr val="tx1">
                    <a:lumMod val="65000"/>
                    <a:lumOff val="35000"/>
                  </a:schemeClr>
                </a:solidFill>
                <a:latin typeface="思源黑体 CN ExtraLight" panose="020B0200000000000000" charset="-122"/>
                <a:ea typeface="思源黑体 CN ExtraLight" panose="020B0200000000000000" charset="-122"/>
              </a:rPr>
              <a:t>注：</a:t>
            </a:r>
            <a:r>
              <a:rPr sz="1600" dirty="0">
                <a:solidFill>
                  <a:schemeClr val="tx1">
                    <a:lumMod val="65000"/>
                    <a:lumOff val="35000"/>
                  </a:schemeClr>
                </a:solidFill>
                <a:latin typeface="思源黑体 CN ExtraLight" panose="020B0200000000000000" charset="-122"/>
                <a:ea typeface="思源黑体 CN ExtraLight" panose="020B0200000000000000" charset="-122"/>
              </a:rPr>
              <a:t>超过90天</a:t>
            </a:r>
            <a:r>
              <a:rPr lang="zh-CN" sz="1600" dirty="0">
                <a:solidFill>
                  <a:schemeClr val="tx1">
                    <a:lumMod val="65000"/>
                    <a:lumOff val="35000"/>
                  </a:schemeClr>
                </a:solidFill>
                <a:latin typeface="思源黑体 CN ExtraLight" panose="020B0200000000000000" charset="-122"/>
                <a:ea typeface="思源黑体 CN ExtraLight" panose="020B0200000000000000" charset="-122"/>
              </a:rPr>
              <a:t>或</a:t>
            </a:r>
            <a:r>
              <a:rPr lang="zh-CN" sz="1600" dirty="0">
                <a:solidFill>
                  <a:schemeClr val="tx1">
                    <a:lumMod val="65000"/>
                    <a:lumOff val="35000"/>
                  </a:schemeClr>
                </a:solidFill>
                <a:latin typeface="思源黑体 CN ExtraLight" panose="020B0200000000000000" charset="-122"/>
                <a:ea typeface="思源黑体 CN ExtraLight" panose="020B0200000000000000" charset="-122"/>
                <a:sym typeface="+mn-ea"/>
              </a:rPr>
              <a:t>仅</a:t>
            </a:r>
            <a:r>
              <a:rPr sz="1600" dirty="0">
                <a:solidFill>
                  <a:schemeClr val="tx1">
                    <a:lumMod val="65000"/>
                    <a:lumOff val="35000"/>
                  </a:schemeClr>
                </a:solidFill>
                <a:latin typeface="思源黑体 CN ExtraLight" panose="020B0200000000000000" charset="-122"/>
                <a:ea typeface="思源黑体 CN ExtraLight" panose="020B0200000000000000" charset="-122"/>
                <a:sym typeface="+mn-ea"/>
              </a:rPr>
              <a:t>父母一方</a:t>
            </a:r>
            <a:r>
              <a:rPr lang="zh-CN" sz="1600" dirty="0">
                <a:solidFill>
                  <a:schemeClr val="tx1">
                    <a:lumMod val="65000"/>
                    <a:lumOff val="35000"/>
                  </a:schemeClr>
                </a:solidFill>
                <a:latin typeface="思源黑体 CN ExtraLight" panose="020B0200000000000000" charset="-122"/>
                <a:ea typeface="思源黑体 CN ExtraLight" panose="020B0200000000000000" charset="-122"/>
                <a:sym typeface="+mn-ea"/>
              </a:rPr>
              <a:t>参保</a:t>
            </a:r>
            <a:r>
              <a:rPr lang="en-US" sz="1600" dirty="0">
                <a:solidFill>
                  <a:schemeClr val="tx1">
                    <a:lumMod val="65000"/>
                    <a:lumOff val="35000"/>
                  </a:schemeClr>
                </a:solidFill>
                <a:latin typeface="思源黑体 CN ExtraLight" panose="020B0200000000000000" charset="-122"/>
                <a:ea typeface="思源黑体 CN ExtraLight" panose="020B0200000000000000" charset="-122"/>
              </a:rPr>
              <a:t>——</a:t>
            </a:r>
            <a:r>
              <a:rPr sz="1600" dirty="0">
                <a:solidFill>
                  <a:schemeClr val="tx1">
                    <a:lumMod val="65000"/>
                    <a:lumOff val="35000"/>
                  </a:schemeClr>
                </a:solidFill>
                <a:latin typeface="思源黑体 CN ExtraLight" panose="020B0200000000000000" charset="-122"/>
                <a:ea typeface="思源黑体 CN ExtraLight" panose="020B0200000000000000" charset="-122"/>
              </a:rPr>
              <a:t>按照当年个人缴费标准缴纳保费。    </a:t>
            </a:r>
            <a:endParaRPr sz="1600" dirty="0">
              <a:solidFill>
                <a:schemeClr val="tx1">
                  <a:lumMod val="65000"/>
                  <a:lumOff val="35000"/>
                </a:schemeClr>
              </a:solidFill>
              <a:latin typeface="思源黑体 CN ExtraLight" panose="020B0200000000000000" charset="-122"/>
              <a:ea typeface="思源黑体 CN ExtraLight" panose="020B0200000000000000" charset="-122"/>
            </a:endParaRPr>
          </a:p>
          <a:p>
            <a:pPr algn="l" fontAlgn="auto">
              <a:lnSpc>
                <a:spcPct val="150000"/>
              </a:lnSpc>
              <a:spcBef>
                <a:spcPts val="1000"/>
              </a:spcBef>
            </a:pPr>
            <a:r>
              <a:rPr lang="en-US" altLang="zh-CN" sz="1600" dirty="0">
                <a:solidFill>
                  <a:schemeClr val="tx1">
                    <a:lumMod val="65000"/>
                    <a:lumOff val="35000"/>
                  </a:schemeClr>
                </a:solidFill>
                <a:latin typeface="思源黑体 CN ExtraLight" panose="020B0200000000000000" charset="-122"/>
                <a:ea typeface="思源黑体 CN ExtraLight" panose="020B0200000000000000" charset="-122"/>
              </a:rPr>
              <a:t>2.建档立卡贫困人口的新生儿，出生当年不用交费，凭区扶贫办证明到医保经办部门办理参保登记并在系统进行身份标识后自出生之日起享受建档立卡贫困人口医保倾斜待遇，次年要按规定参保缴费才能享受待遇。</a:t>
            </a:r>
            <a:endParaRPr lang="en-US" altLang="zh-CN" sz="1600" dirty="0">
              <a:solidFill>
                <a:schemeClr val="tx1">
                  <a:lumMod val="65000"/>
                  <a:lumOff val="35000"/>
                </a:schemeClr>
              </a:solidFill>
              <a:latin typeface="思源黑体 CN ExtraLight" panose="020B0200000000000000" charset="-122"/>
              <a:ea typeface="思源黑体 CN ExtraLight" panose="020B0200000000000000" charset="-122"/>
            </a:endParaRPr>
          </a:p>
          <a:p>
            <a:pPr algn="l" fontAlgn="auto">
              <a:lnSpc>
                <a:spcPct val="150000"/>
              </a:lnSpc>
              <a:spcBef>
                <a:spcPts val="1000"/>
              </a:spcBef>
            </a:pPr>
            <a:r>
              <a:rPr lang="en-US" altLang="zh-CN" sz="1600" dirty="0">
                <a:solidFill>
                  <a:schemeClr val="tx1">
                    <a:lumMod val="65000"/>
                    <a:lumOff val="35000"/>
                  </a:schemeClr>
                </a:solidFill>
                <a:latin typeface="思源黑体 CN ExtraLight" panose="020B0200000000000000" charset="-122"/>
                <a:ea typeface="思源黑体 CN ExtraLight" panose="020B0200000000000000" charset="-122"/>
              </a:rPr>
              <a:t>3.未落户的夭折新生儿不可以办理参保，</a:t>
            </a:r>
            <a:r>
              <a:rPr lang="zh-CN" altLang="en-US" sz="1600" dirty="0">
                <a:solidFill>
                  <a:schemeClr val="tx1">
                    <a:lumMod val="65000"/>
                    <a:lumOff val="35000"/>
                  </a:schemeClr>
                </a:solidFill>
                <a:latin typeface="思源黑体 CN ExtraLight" panose="020B0200000000000000" charset="-122"/>
                <a:ea typeface="思源黑体 CN ExtraLight" panose="020B0200000000000000" charset="-122"/>
              </a:rPr>
              <a:t>但</a:t>
            </a:r>
            <a:r>
              <a:rPr lang="en-US" altLang="zh-CN" sz="1600" dirty="0">
                <a:solidFill>
                  <a:schemeClr val="tx1">
                    <a:lumMod val="65000"/>
                    <a:lumOff val="35000"/>
                  </a:schemeClr>
                </a:solidFill>
                <a:latin typeface="思源黑体 CN ExtraLight" panose="020B0200000000000000" charset="-122"/>
                <a:ea typeface="思源黑体 CN ExtraLight" panose="020B0200000000000000" charset="-122"/>
              </a:rPr>
              <a:t>可以随父母报销，具体报销材料及流程以审核结算科要求为准。 </a:t>
            </a:r>
            <a:endParaRPr lang="en-US" altLang="zh-CN" sz="1600" dirty="0">
              <a:solidFill>
                <a:schemeClr val="tx1">
                  <a:lumMod val="65000"/>
                  <a:lumOff val="35000"/>
                </a:schemeClr>
              </a:solidFill>
              <a:latin typeface="思源黑体 CN ExtraLight" panose="020B0200000000000000" charset="-122"/>
              <a:ea typeface="思源黑体 CN ExtraLight" panose="020B0200000000000000" charset="-122"/>
            </a:endParaRPr>
          </a:p>
        </p:txBody>
      </p:sp>
      <p:sp>
        <p:nvSpPr>
          <p:cNvPr id="35" name="文本框"/>
          <p:cNvSpPr txBox="1"/>
          <p:nvPr/>
        </p:nvSpPr>
        <p:spPr>
          <a:xfrm>
            <a:off x="7656830" y="1725295"/>
            <a:ext cx="1687195" cy="460375"/>
          </a:xfrm>
          <a:prstGeom prst="rect">
            <a:avLst/>
          </a:prstGeom>
          <a:noFill/>
        </p:spPr>
        <p:txBody>
          <a:bodyPr vert="horz" wrap="square" rtlCol="0">
            <a:spAutoFit/>
          </a:bodyPr>
          <a:p>
            <a:pPr indent="0" algn="l">
              <a:buNone/>
            </a:pPr>
            <a:r>
              <a:rPr lang="zh-CN" altLang="en-US" sz="2400" b="1" dirty="0">
                <a:solidFill>
                  <a:srgbClr val="2C608B"/>
                </a:solidFill>
                <a:effectLst/>
                <a:latin typeface="思源黑体 CN Normal" panose="020B0400000000000000" charset="-122"/>
                <a:ea typeface="思源黑体 CN Normal" panose="020B0400000000000000" charset="-122"/>
              </a:rPr>
              <a:t>保费缴纳</a:t>
            </a:r>
            <a:endParaRPr lang="zh-CN" altLang="en-US" sz="2400" b="1" dirty="0">
              <a:solidFill>
                <a:srgbClr val="2C608B"/>
              </a:solidFill>
              <a:effectLst/>
              <a:latin typeface="思源黑体 CN Normal" panose="020B0400000000000000" charset="-122"/>
              <a:ea typeface="思源黑体 CN Normal" panose="020B0400000000000000" charset="-122"/>
            </a:endParaRPr>
          </a:p>
        </p:txBody>
      </p:sp>
      <p:sp>
        <p:nvSpPr>
          <p:cNvPr id="3" name="文本框 2"/>
          <p:cNvSpPr txBox="1"/>
          <p:nvPr userDrawn="1"/>
        </p:nvSpPr>
        <p:spPr>
          <a:xfrm>
            <a:off x="621665" y="1895475"/>
            <a:ext cx="3566160" cy="1198880"/>
          </a:xfrm>
          <a:prstGeom prst="rect">
            <a:avLst/>
          </a:prstGeom>
          <a:noFill/>
        </p:spPr>
        <p:txBody>
          <a:bodyPr vert="horz" wrap="square" rtlCol="0">
            <a:spAutoFit/>
          </a:bodyPr>
          <a:p>
            <a:pPr algn="l">
              <a:lnSpc>
                <a:spcPct val="150000"/>
              </a:lnSpc>
            </a:pPr>
            <a:r>
              <a:rPr sz="1600" dirty="0">
                <a:solidFill>
                  <a:schemeClr val="tx1">
                    <a:lumMod val="65000"/>
                    <a:lumOff val="35000"/>
                  </a:schemeClr>
                </a:solidFill>
                <a:latin typeface="思源黑体 CN ExtraLight" panose="020B0200000000000000" charset="-122"/>
                <a:ea typeface="思源黑体 CN ExtraLight" panose="020B0200000000000000" charset="-122"/>
              </a:rPr>
              <a:t>新生儿必须由监护人凭新生儿本人真实姓名和身份证明在户籍地或参保地按规定进行参保登记。</a:t>
            </a:r>
            <a:endParaRPr sz="1600" dirty="0">
              <a:solidFill>
                <a:schemeClr val="tx1">
                  <a:lumMod val="65000"/>
                  <a:lumOff val="35000"/>
                </a:schemeClr>
              </a:solidFill>
              <a:latin typeface="思源黑体 CN ExtraLight" panose="020B0200000000000000" charset="-122"/>
              <a:ea typeface="思源黑体 CN ExtraLight" panose="020B0200000000000000" charset="-122"/>
            </a:endParaRPr>
          </a:p>
        </p:txBody>
      </p:sp>
      <p:sp>
        <p:nvSpPr>
          <p:cNvPr id="4" name="文本框"/>
          <p:cNvSpPr txBox="1"/>
          <p:nvPr/>
        </p:nvSpPr>
        <p:spPr>
          <a:xfrm>
            <a:off x="1417320" y="1496695"/>
            <a:ext cx="1516380" cy="460375"/>
          </a:xfrm>
          <a:prstGeom prst="rect">
            <a:avLst/>
          </a:prstGeom>
          <a:noFill/>
        </p:spPr>
        <p:txBody>
          <a:bodyPr vert="horz" wrap="square" rtlCol="0">
            <a:spAutoFit/>
          </a:bodyPr>
          <a:p>
            <a:pPr indent="0" algn="l">
              <a:buNone/>
            </a:pPr>
            <a:r>
              <a:rPr lang="zh-CN" altLang="en-US" sz="2400" b="1" dirty="0">
                <a:solidFill>
                  <a:srgbClr val="2C608B"/>
                </a:solidFill>
                <a:effectLst/>
                <a:latin typeface="思源黑体 CN Normal" panose="020B0400000000000000" charset="-122"/>
                <a:ea typeface="思源黑体 CN Normal" panose="020B0400000000000000" charset="-122"/>
              </a:rPr>
              <a:t>参保登记</a:t>
            </a:r>
            <a:endParaRPr lang="zh-CN" altLang="en-US" sz="2400" b="1" dirty="0">
              <a:solidFill>
                <a:srgbClr val="2C608B"/>
              </a:solidFill>
              <a:effectLst/>
              <a:latin typeface="思源黑体 CN Normal" panose="020B0400000000000000" charset="-122"/>
              <a:ea typeface="思源黑体 CN Normal" panose="020B0400000000000000" charset="-122"/>
            </a:endParaRPr>
          </a:p>
        </p:txBody>
      </p:sp>
      <p:sp>
        <p:nvSpPr>
          <p:cNvPr id="6" name="文本框 5"/>
          <p:cNvSpPr txBox="1"/>
          <p:nvPr userDrawn="1"/>
        </p:nvSpPr>
        <p:spPr>
          <a:xfrm>
            <a:off x="369570" y="5123180"/>
            <a:ext cx="4360545" cy="1198880"/>
          </a:xfrm>
          <a:prstGeom prst="rect">
            <a:avLst/>
          </a:prstGeom>
          <a:noFill/>
        </p:spPr>
        <p:txBody>
          <a:bodyPr vert="horz" wrap="square" rtlCol="0">
            <a:spAutoFit/>
          </a:bodyPr>
          <a:p>
            <a:pPr algn="l">
              <a:lnSpc>
                <a:spcPct val="150000"/>
              </a:lnSpc>
            </a:pPr>
            <a:r>
              <a:rPr sz="1600" dirty="0">
                <a:solidFill>
                  <a:schemeClr val="tx1">
                    <a:lumMod val="65000"/>
                    <a:lumOff val="35000"/>
                  </a:schemeClr>
                </a:solidFill>
                <a:latin typeface="思源黑体 CN ExtraLight" panose="020B0200000000000000" charset="-122"/>
                <a:ea typeface="思源黑体 CN ExtraLight" panose="020B0200000000000000" charset="-122"/>
              </a:rPr>
              <a:t>所有新生儿缴费均不受居民医保规定的缴费期限制，且从出生之日起享受医疗保险待遇</a:t>
            </a:r>
            <a:endParaRPr sz="1600" dirty="0">
              <a:solidFill>
                <a:schemeClr val="tx1">
                  <a:lumMod val="65000"/>
                  <a:lumOff val="35000"/>
                </a:schemeClr>
              </a:solidFill>
              <a:latin typeface="思源黑体 CN ExtraLight" panose="020B0200000000000000" charset="-122"/>
              <a:ea typeface="思源黑体 CN ExtraLight" panose="020B0200000000000000" charset="-122"/>
            </a:endParaRPr>
          </a:p>
          <a:p>
            <a:pPr algn="l">
              <a:lnSpc>
                <a:spcPct val="150000"/>
              </a:lnSpc>
            </a:pPr>
            <a:endParaRPr sz="1600" dirty="0">
              <a:solidFill>
                <a:schemeClr val="tx1">
                  <a:lumMod val="65000"/>
                  <a:lumOff val="35000"/>
                </a:schemeClr>
              </a:solidFill>
              <a:latin typeface="思源黑体 CN ExtraLight" panose="020B0200000000000000" charset="-122"/>
              <a:ea typeface="思源黑体 CN ExtraLight" panose="020B0200000000000000" charset="-122"/>
            </a:endParaRPr>
          </a:p>
        </p:txBody>
      </p:sp>
      <p:sp>
        <p:nvSpPr>
          <p:cNvPr id="7" name="文本框"/>
          <p:cNvSpPr txBox="1"/>
          <p:nvPr/>
        </p:nvSpPr>
        <p:spPr>
          <a:xfrm>
            <a:off x="1070610" y="4750435"/>
            <a:ext cx="1687195" cy="460375"/>
          </a:xfrm>
          <a:prstGeom prst="rect">
            <a:avLst/>
          </a:prstGeom>
          <a:noFill/>
        </p:spPr>
        <p:txBody>
          <a:bodyPr vert="horz" wrap="square" rtlCol="0">
            <a:spAutoFit/>
          </a:bodyPr>
          <a:p>
            <a:pPr indent="0" algn="r">
              <a:buNone/>
            </a:pPr>
            <a:r>
              <a:rPr lang="zh-CN" altLang="en-US" sz="2400" b="1" dirty="0">
                <a:solidFill>
                  <a:srgbClr val="2C608B"/>
                </a:solidFill>
                <a:effectLst/>
                <a:latin typeface="思源黑体 CN Normal" panose="020B0400000000000000" charset="-122"/>
                <a:ea typeface="思源黑体 CN Normal" panose="020B0400000000000000" charset="-122"/>
              </a:rPr>
              <a:t>参保时间</a:t>
            </a:r>
            <a:endParaRPr lang="zh-CN" altLang="en-US" sz="2400" b="1" dirty="0">
              <a:solidFill>
                <a:srgbClr val="2C608B"/>
              </a:solidFill>
              <a:effectLst/>
              <a:latin typeface="思源黑体 CN Normal" panose="020B0400000000000000" charset="-122"/>
              <a:ea typeface="思源黑体 CN Normal" panose="020B04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rot="0">
            <a:off x="-32385" y="1717040"/>
            <a:ext cx="12743815" cy="4192905"/>
            <a:chOff x="-173" y="2819"/>
            <a:chExt cx="20069" cy="6603"/>
          </a:xfrm>
        </p:grpSpPr>
        <p:sp>
          <p:nvSpPr>
            <p:cNvPr id="46" name="任意多边形 45"/>
            <p:cNvSpPr/>
            <p:nvPr/>
          </p:nvSpPr>
          <p:spPr>
            <a:xfrm rot="718279">
              <a:off x="-173" y="3696"/>
              <a:ext cx="20069" cy="5377"/>
            </a:xfrm>
            <a:custGeom>
              <a:avLst/>
              <a:gdLst>
                <a:gd name="connsiteX0" fmla="*/ 3355264 w 12743580"/>
                <a:gd name="connsiteY0" fmla="*/ 1112730 h 3364286"/>
                <a:gd name="connsiteX1" fmla="*/ 4383670 w 12743580"/>
                <a:gd name="connsiteY1" fmla="*/ 904507 h 3364286"/>
                <a:gd name="connsiteX2" fmla="*/ 11946005 w 12743580"/>
                <a:gd name="connsiteY2" fmla="*/ 464 h 3364286"/>
                <a:gd name="connsiteX3" fmla="*/ 12054964 w 12743580"/>
                <a:gd name="connsiteY3" fmla="*/ 0 h 3364286"/>
                <a:gd name="connsiteX4" fmla="*/ 12514830 w 12743580"/>
                <a:gd name="connsiteY4" fmla="*/ 2168837 h 3364286"/>
                <a:gd name="connsiteX5" fmla="*/ 12514829 w 12743580"/>
                <a:gd name="connsiteY5" fmla="*/ 2168837 h 3364286"/>
                <a:gd name="connsiteX6" fmla="*/ 12743580 w 12743580"/>
                <a:gd name="connsiteY6" fmla="*/ 3247681 h 3364286"/>
                <a:gd name="connsiteX7" fmla="*/ 12396464 w 12743580"/>
                <a:gd name="connsiteY7" fmla="*/ 3165012 h 3364286"/>
                <a:gd name="connsiteX8" fmla="*/ 10839355 w 12743580"/>
                <a:gd name="connsiteY8" fmla="*/ 2878470 h 3364286"/>
                <a:gd name="connsiteX9" fmla="*/ 10581537 w 12743580"/>
                <a:gd name="connsiteY9" fmla="*/ 2843147 h 3364286"/>
                <a:gd name="connsiteX10" fmla="*/ 10420758 w 12743580"/>
                <a:gd name="connsiteY10" fmla="*/ 2821118 h 3364286"/>
                <a:gd name="connsiteX11" fmla="*/ 6742420 w 12743580"/>
                <a:gd name="connsiteY11" fmla="*/ 2596060 h 3364286"/>
                <a:gd name="connsiteX12" fmla="*/ 388499 w 12743580"/>
                <a:gd name="connsiteY12" fmla="*/ 3340045 h 3364286"/>
                <a:gd name="connsiteX13" fmla="*/ 304604 w 12743580"/>
                <a:gd name="connsiteY13" fmla="*/ 3364286 h 3364286"/>
                <a:gd name="connsiteX14" fmla="*/ 0 w 12743580"/>
                <a:gd name="connsiteY14" fmla="*/ 1927700 h 3364286"/>
                <a:gd name="connsiteX15" fmla="*/ 47558 w 12743580"/>
                <a:gd name="connsiteY15" fmla="*/ 1914264 h 3364286"/>
                <a:gd name="connsiteX16" fmla="*/ 3355264 w 12743580"/>
                <a:gd name="connsiteY16" fmla="*/ 1112730 h 33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43580" h="3364286">
                  <a:moveTo>
                    <a:pt x="3355264" y="1112730"/>
                  </a:moveTo>
                  <a:cubicBezTo>
                    <a:pt x="3692846" y="1041430"/>
                    <a:pt x="4035920" y="971922"/>
                    <a:pt x="4383670" y="904507"/>
                  </a:cubicBezTo>
                  <a:cubicBezTo>
                    <a:pt x="7339542" y="331479"/>
                    <a:pt x="10038591" y="24990"/>
                    <a:pt x="11946005" y="464"/>
                  </a:cubicBezTo>
                  <a:lnTo>
                    <a:pt x="12054964" y="0"/>
                  </a:lnTo>
                  <a:lnTo>
                    <a:pt x="12514830" y="2168837"/>
                  </a:lnTo>
                  <a:lnTo>
                    <a:pt x="12514829" y="2168837"/>
                  </a:lnTo>
                  <a:lnTo>
                    <a:pt x="12743580" y="3247681"/>
                  </a:lnTo>
                  <a:lnTo>
                    <a:pt x="12396464" y="3165012"/>
                  </a:lnTo>
                  <a:cubicBezTo>
                    <a:pt x="11911340" y="3055062"/>
                    <a:pt x="11390192" y="2958908"/>
                    <a:pt x="10839355" y="2878470"/>
                  </a:cubicBezTo>
                  <a:lnTo>
                    <a:pt x="10581537" y="2843147"/>
                  </a:lnTo>
                  <a:lnTo>
                    <a:pt x="10420758" y="2821118"/>
                  </a:lnTo>
                  <a:cubicBezTo>
                    <a:pt x="9290184" y="2676198"/>
                    <a:pt x="8047183" y="2596060"/>
                    <a:pt x="6742420" y="2596060"/>
                  </a:cubicBezTo>
                  <a:cubicBezTo>
                    <a:pt x="4295989" y="2596060"/>
                    <a:pt x="2066686" y="2877794"/>
                    <a:pt x="388499" y="3340045"/>
                  </a:cubicBezTo>
                  <a:lnTo>
                    <a:pt x="304604" y="3364286"/>
                  </a:lnTo>
                  <a:lnTo>
                    <a:pt x="0" y="1927700"/>
                  </a:lnTo>
                  <a:lnTo>
                    <a:pt x="47558" y="1914264"/>
                  </a:lnTo>
                  <a:cubicBezTo>
                    <a:pt x="1059483" y="1633777"/>
                    <a:pt x="2173730" y="1362281"/>
                    <a:pt x="3355264" y="1112730"/>
                  </a:cubicBezTo>
                  <a:close/>
                </a:path>
              </a:pathLst>
            </a:custGeom>
            <a:solidFill>
              <a:srgbClr val="C9E5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57"/>
            <p:cNvSpPr/>
            <p:nvPr/>
          </p:nvSpPr>
          <p:spPr>
            <a:xfrm>
              <a:off x="7" y="2819"/>
              <a:ext cx="19200" cy="6603"/>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9E5E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5" name="组合 104"/>
          <p:cNvGrpSpPr>
            <a:grpSpLocks noChangeAspect="1"/>
          </p:cNvGrpSpPr>
          <p:nvPr/>
        </p:nvGrpSpPr>
        <p:grpSpPr>
          <a:xfrm>
            <a:off x="-12700" y="-7620"/>
            <a:ext cx="961899" cy="1548000"/>
            <a:chOff x="0" y="-12"/>
            <a:chExt cx="2104" cy="3386"/>
          </a:xfrm>
        </p:grpSpPr>
        <p:sp>
          <p:nvSpPr>
            <p:cNvPr id="106"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7"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09" name="文本框 108"/>
          <p:cNvSpPr txBox="1"/>
          <p:nvPr/>
        </p:nvSpPr>
        <p:spPr>
          <a:xfrm>
            <a:off x="923925" y="243205"/>
            <a:ext cx="10193655" cy="113728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mn-ea"/>
                <a:ea typeface="+mn-ea"/>
                <a:cs typeface="+mn-lt"/>
                <a:sym typeface="+mn-ea"/>
              </a:rPr>
              <a:t>二、重点人群参保缴费</a:t>
            </a:r>
            <a:r>
              <a:rPr lang="en-US" altLang="zh-CN" sz="3200" b="1" dirty="0">
                <a:solidFill>
                  <a:srgbClr val="35464E"/>
                </a:solidFill>
                <a:uFillTx/>
                <a:latin typeface="+mn-ea"/>
                <a:ea typeface="+mn-ea"/>
                <a:cs typeface="+mn-lt"/>
                <a:sym typeface="+mn-ea"/>
              </a:rPr>
              <a:t>—</a:t>
            </a:r>
            <a:r>
              <a:rPr lang="zh-CN" altLang="zh-CN" sz="2800" b="1" dirty="0">
                <a:solidFill>
                  <a:srgbClr val="35464E"/>
                </a:solidFill>
                <a:uFillTx/>
                <a:latin typeface="+mn-ea"/>
                <a:ea typeface="+mn-ea"/>
                <a:cs typeface="+mn-lt"/>
                <a:sym typeface="+mn-ea"/>
              </a:rPr>
              <a:t>全日制</a:t>
            </a:r>
            <a:r>
              <a:rPr lang="zh-CN" altLang="en-US" sz="2800" b="1" dirty="0">
                <a:solidFill>
                  <a:srgbClr val="35464E"/>
                </a:solidFill>
                <a:uFillTx/>
                <a:latin typeface="+mn-ea"/>
                <a:ea typeface="+mn-ea"/>
                <a:cs typeface="+mn-lt"/>
                <a:sym typeface="+mn-ea"/>
              </a:rPr>
              <a:t>研究生、大中专学生</a:t>
            </a:r>
            <a:endParaRPr lang="zh-CN" altLang="en-US" sz="2800" b="1" dirty="0">
              <a:solidFill>
                <a:srgbClr val="35464E"/>
              </a:solidFill>
              <a:uFillTx/>
              <a:latin typeface="+mn-ea"/>
              <a:ea typeface="+mn-ea"/>
              <a:cs typeface="+mn-lt"/>
              <a:sym typeface="+mn-ea"/>
            </a:endParaRPr>
          </a:p>
          <a:p>
            <a:pPr algn="l"/>
            <a:r>
              <a:rPr lang="zh-CN" altLang="en-US" sz="2800" b="1" dirty="0">
                <a:solidFill>
                  <a:srgbClr val="35464E"/>
                </a:solidFill>
                <a:uFillTx/>
                <a:latin typeface="+mn-ea"/>
                <a:ea typeface="+mn-ea"/>
                <a:cs typeface="+mn-lt"/>
                <a:sym typeface="+mn-ea"/>
              </a:rPr>
              <a:t>                                                      </a:t>
            </a:r>
            <a:r>
              <a:rPr lang="zh-CN" altLang="en-US" sz="2000" b="1" dirty="0">
                <a:solidFill>
                  <a:srgbClr val="FF0000"/>
                </a:solidFill>
                <a:uFillTx/>
                <a:latin typeface="+mn-ea"/>
                <a:ea typeface="+mn-ea"/>
                <a:cs typeface="+mn-lt"/>
                <a:sym typeface="+mn-ea"/>
              </a:rPr>
              <a:t>曲医保【</a:t>
            </a:r>
            <a:r>
              <a:rPr lang="en-US" altLang="zh-CN" sz="2000" b="1" dirty="0">
                <a:solidFill>
                  <a:srgbClr val="FF0000"/>
                </a:solidFill>
                <a:uFillTx/>
                <a:latin typeface="+mn-ea"/>
                <a:ea typeface="+mn-ea"/>
                <a:cs typeface="+mn-lt"/>
                <a:sym typeface="+mn-ea"/>
              </a:rPr>
              <a:t>2020</a:t>
            </a:r>
            <a:r>
              <a:rPr lang="zh-CN" altLang="en-US" sz="2000" b="1" dirty="0">
                <a:solidFill>
                  <a:srgbClr val="FF0000"/>
                </a:solidFill>
                <a:uFillTx/>
                <a:latin typeface="+mn-ea"/>
                <a:ea typeface="+mn-ea"/>
                <a:cs typeface="+mn-lt"/>
                <a:sym typeface="+mn-ea"/>
              </a:rPr>
              <a:t>】</a:t>
            </a:r>
            <a:r>
              <a:rPr lang="en-US" altLang="zh-CN" sz="2000" b="1" dirty="0">
                <a:solidFill>
                  <a:srgbClr val="FF0000"/>
                </a:solidFill>
                <a:uFillTx/>
                <a:latin typeface="+mn-ea"/>
                <a:ea typeface="+mn-ea"/>
                <a:cs typeface="+mn-lt"/>
                <a:sym typeface="+mn-ea"/>
              </a:rPr>
              <a:t>99</a:t>
            </a:r>
            <a:r>
              <a:rPr lang="zh-CN" altLang="en-US" sz="2000" b="1" dirty="0">
                <a:solidFill>
                  <a:srgbClr val="FF0000"/>
                </a:solidFill>
                <a:uFillTx/>
                <a:latin typeface="+mn-ea"/>
                <a:ea typeface="+mn-ea"/>
                <a:cs typeface="+mn-lt"/>
                <a:sym typeface="+mn-ea"/>
              </a:rPr>
              <a:t>号</a:t>
            </a:r>
            <a:endParaRPr lang="zh-CN" altLang="en-US" sz="2000" b="1" dirty="0">
              <a:solidFill>
                <a:srgbClr val="FF0000"/>
              </a:solidFill>
              <a:uFillTx/>
              <a:latin typeface="+mn-ea"/>
              <a:ea typeface="+mn-ea"/>
              <a:cs typeface="+mn-lt"/>
              <a:sym typeface="+mn-ea"/>
            </a:endParaRPr>
          </a:p>
        </p:txBody>
      </p:sp>
      <p:cxnSp>
        <p:nvCxnSpPr>
          <p:cNvPr id="111" name="直接连接符 110"/>
          <p:cNvCxnSpPr/>
          <p:nvPr/>
        </p:nvCxnSpPr>
        <p:spPr>
          <a:xfrm>
            <a:off x="107061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pic>
        <p:nvPicPr>
          <p:cNvPr id="11" name="图片 10" descr="0 (35)"/>
          <p:cNvPicPr>
            <a:picLocks noChangeAspect="1"/>
          </p:cNvPicPr>
          <p:nvPr/>
        </p:nvPicPr>
        <p:blipFill>
          <a:blip r:embed="rId3">
            <a:clrChange>
              <a:clrFrom>
                <a:srgbClr val="000000">
                  <a:alpha val="0"/>
                </a:srgbClr>
              </a:clrFrom>
              <a:clrTo>
                <a:srgbClr val="000000">
                  <a:alpha val="0"/>
                  <a:alpha val="0"/>
                </a:srgbClr>
              </a:clrTo>
            </a:clrChange>
          </a:blip>
          <a:srcRect b="15033"/>
          <a:stretch>
            <a:fillRect/>
          </a:stretch>
        </p:blipFill>
        <p:spPr>
          <a:xfrm>
            <a:off x="-190500" y="2649220"/>
            <a:ext cx="5388610" cy="4208780"/>
          </a:xfrm>
          <a:prstGeom prst="rect">
            <a:avLst/>
          </a:prstGeom>
        </p:spPr>
      </p:pic>
      <p:pic>
        <p:nvPicPr>
          <p:cNvPr id="2" name="图片 1" descr="jhk-1590228716579"/>
          <p:cNvPicPr>
            <a:picLocks noChangeAspect="1"/>
          </p:cNvPicPr>
          <p:nvPr/>
        </p:nvPicPr>
        <p:blipFill>
          <a:blip r:embed="rId4"/>
          <a:stretch>
            <a:fillRect/>
          </a:stretch>
        </p:blipFill>
        <p:spPr>
          <a:xfrm>
            <a:off x="1035050" y="3021965"/>
            <a:ext cx="3822700" cy="2549525"/>
          </a:xfrm>
          <a:prstGeom prst="rect">
            <a:avLst/>
          </a:prstGeom>
        </p:spPr>
      </p:pic>
      <p:sp>
        <p:nvSpPr>
          <p:cNvPr id="3" name="椭圆 2"/>
          <p:cNvSpPr/>
          <p:nvPr/>
        </p:nvSpPr>
        <p:spPr>
          <a:xfrm>
            <a:off x="5646420" y="2179955"/>
            <a:ext cx="583565" cy="583565"/>
          </a:xfrm>
          <a:prstGeom prst="ellipse">
            <a:avLst/>
          </a:prstGeom>
          <a:solidFill>
            <a:srgbClr val="BBD6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21541535"/>
          <p:cNvPicPr>
            <a:picLocks noChangeAspect="1"/>
          </p:cNvPicPr>
          <p:nvPr/>
        </p:nvPicPr>
        <p:blipFill>
          <a:blip r:embed="rId5"/>
          <a:stretch>
            <a:fillRect/>
          </a:stretch>
        </p:blipFill>
        <p:spPr>
          <a:xfrm>
            <a:off x="5765800" y="2299335"/>
            <a:ext cx="344805" cy="344805"/>
          </a:xfrm>
          <a:prstGeom prst="rect">
            <a:avLst/>
          </a:prstGeom>
        </p:spPr>
      </p:pic>
      <p:sp>
        <p:nvSpPr>
          <p:cNvPr id="6" name="文本框 5"/>
          <p:cNvSpPr txBox="1"/>
          <p:nvPr userDrawn="1"/>
        </p:nvSpPr>
        <p:spPr>
          <a:xfrm>
            <a:off x="6347460" y="1457960"/>
            <a:ext cx="4988560" cy="2168525"/>
          </a:xfrm>
          <a:prstGeom prst="rect">
            <a:avLst/>
          </a:prstGeom>
          <a:noFill/>
        </p:spPr>
        <p:txBody>
          <a:bodyPr vert="horz" wrap="square" rtlCol="0">
            <a:spAutoFit/>
          </a:bodyPr>
          <a:p>
            <a:pPr algn="l" fontAlgn="auto">
              <a:lnSpc>
                <a:spcPct val="150000"/>
              </a:lnSpc>
            </a:pPr>
            <a:r>
              <a:rPr b="1" dirty="0">
                <a:solidFill>
                  <a:schemeClr val="tx1">
                    <a:lumMod val="65000"/>
                    <a:lumOff val="35000"/>
                  </a:schemeClr>
                </a:solidFill>
                <a:latin typeface="方正楷体_GBK" panose="03000509000000000000" charset="-122"/>
                <a:ea typeface="方正楷体_GBK" panose="03000509000000000000" charset="-122"/>
                <a:cs typeface="方正楷体_GBK" panose="03000509000000000000" charset="-122"/>
              </a:rPr>
              <a:t>自2021年起大中专学生参加居民医保参保缴费期从学年调整为自然年度，学生在入学当年学籍地如发生医疗费用，采用异地就医直接结算方式报销，报销比例不受转外就医调减比例规定限制。</a:t>
            </a:r>
            <a:endParaRPr lang="zh-CN" altLang="en-US" b="1" dirty="0">
              <a:solidFill>
                <a:srgbClr val="FF0000"/>
              </a:solidFill>
              <a:latin typeface="方正楷体_GBK" panose="03000509000000000000" charset="-122"/>
              <a:ea typeface="方正楷体_GBK" panose="03000509000000000000" charset="-122"/>
              <a:cs typeface="方正楷体_GBK" panose="03000509000000000000" charset="-122"/>
            </a:endParaRPr>
          </a:p>
        </p:txBody>
      </p:sp>
      <p:sp>
        <p:nvSpPr>
          <p:cNvPr id="8" name="椭圆 7"/>
          <p:cNvSpPr/>
          <p:nvPr/>
        </p:nvSpPr>
        <p:spPr>
          <a:xfrm>
            <a:off x="5646420" y="4366895"/>
            <a:ext cx="583565" cy="583565"/>
          </a:xfrm>
          <a:prstGeom prst="ellipse">
            <a:avLst/>
          </a:prstGeom>
          <a:solidFill>
            <a:srgbClr val="2C608B"/>
          </a:solidFill>
          <a:ln>
            <a:solidFill>
              <a:srgbClr val="2C60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userDrawn="1"/>
        </p:nvSpPr>
        <p:spPr>
          <a:xfrm>
            <a:off x="6453505" y="3885565"/>
            <a:ext cx="5084445" cy="2584450"/>
          </a:xfrm>
          <a:prstGeom prst="rect">
            <a:avLst/>
          </a:prstGeom>
          <a:noFill/>
        </p:spPr>
        <p:txBody>
          <a:bodyPr vert="horz" wrap="square" rtlCol="0">
            <a:spAutoFit/>
          </a:bodyPr>
          <a:p>
            <a:pPr algn="l" fontAlgn="auto">
              <a:lnSpc>
                <a:spcPct val="150000"/>
              </a:lnSpc>
            </a:pPr>
            <a:r>
              <a:rPr b="1" dirty="0">
                <a:solidFill>
                  <a:schemeClr val="tx1">
                    <a:lumMod val="65000"/>
                    <a:lumOff val="35000"/>
                  </a:schemeClr>
                </a:solidFill>
                <a:latin typeface="方正楷体_GBK" panose="03000509000000000000" charset="-122"/>
                <a:ea typeface="方正楷体_GBK" panose="03000509000000000000" charset="-122"/>
              </a:rPr>
              <a:t>大中专生原则上在学籍地参加居民医保，若大中专学生为建档立卡贫困人口，在建档立卡身份认定地参保。因入学形成的重复参保由学籍地医保部门通知原参保地医保部门终止其参保关系；就业后形成的重复参保由就业地医保部门通知原学籍地医保部门暂停其参保关系</a:t>
            </a:r>
            <a:r>
              <a:rPr lang="zh-CN" b="1" dirty="0">
                <a:solidFill>
                  <a:schemeClr val="tx1">
                    <a:lumMod val="65000"/>
                    <a:lumOff val="35000"/>
                  </a:schemeClr>
                </a:solidFill>
                <a:latin typeface="方正楷体_GBK" panose="03000509000000000000" charset="-122"/>
                <a:ea typeface="方正楷体_GBK" panose="03000509000000000000" charset="-122"/>
              </a:rPr>
              <a:t>。</a:t>
            </a:r>
            <a:endParaRPr lang="zh-CN" b="1" dirty="0">
              <a:solidFill>
                <a:schemeClr val="tx1">
                  <a:lumMod val="65000"/>
                  <a:lumOff val="35000"/>
                </a:schemeClr>
              </a:solidFill>
              <a:latin typeface="方正楷体_GBK" panose="03000509000000000000" charset="-122"/>
              <a:ea typeface="方正楷体_GBK" panose="03000509000000000000" charset="-122"/>
            </a:endParaRPr>
          </a:p>
        </p:txBody>
      </p:sp>
      <p:pic>
        <p:nvPicPr>
          <p:cNvPr id="12" name="图片 11" descr="21541560"/>
          <p:cNvPicPr>
            <a:picLocks noChangeAspect="1"/>
          </p:cNvPicPr>
          <p:nvPr/>
        </p:nvPicPr>
        <p:blipFill>
          <a:blip r:embed="rId6"/>
          <a:stretch>
            <a:fillRect/>
          </a:stretch>
        </p:blipFill>
        <p:spPr>
          <a:xfrm>
            <a:off x="5787390" y="4491355"/>
            <a:ext cx="325120" cy="325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rot="0">
            <a:off x="-67310" y="1717040"/>
            <a:ext cx="12743815" cy="4192905"/>
            <a:chOff x="-173" y="2819"/>
            <a:chExt cx="20069" cy="6603"/>
          </a:xfrm>
        </p:grpSpPr>
        <p:sp>
          <p:nvSpPr>
            <p:cNvPr id="46" name="任意多边形 45"/>
            <p:cNvSpPr/>
            <p:nvPr/>
          </p:nvSpPr>
          <p:spPr>
            <a:xfrm rot="718279">
              <a:off x="-173" y="3696"/>
              <a:ext cx="20069" cy="5377"/>
            </a:xfrm>
            <a:custGeom>
              <a:avLst/>
              <a:gdLst>
                <a:gd name="connsiteX0" fmla="*/ 3355264 w 12743580"/>
                <a:gd name="connsiteY0" fmla="*/ 1112730 h 3364286"/>
                <a:gd name="connsiteX1" fmla="*/ 4383670 w 12743580"/>
                <a:gd name="connsiteY1" fmla="*/ 904507 h 3364286"/>
                <a:gd name="connsiteX2" fmla="*/ 11946005 w 12743580"/>
                <a:gd name="connsiteY2" fmla="*/ 464 h 3364286"/>
                <a:gd name="connsiteX3" fmla="*/ 12054964 w 12743580"/>
                <a:gd name="connsiteY3" fmla="*/ 0 h 3364286"/>
                <a:gd name="connsiteX4" fmla="*/ 12514830 w 12743580"/>
                <a:gd name="connsiteY4" fmla="*/ 2168837 h 3364286"/>
                <a:gd name="connsiteX5" fmla="*/ 12514829 w 12743580"/>
                <a:gd name="connsiteY5" fmla="*/ 2168837 h 3364286"/>
                <a:gd name="connsiteX6" fmla="*/ 12743580 w 12743580"/>
                <a:gd name="connsiteY6" fmla="*/ 3247681 h 3364286"/>
                <a:gd name="connsiteX7" fmla="*/ 12396464 w 12743580"/>
                <a:gd name="connsiteY7" fmla="*/ 3165012 h 3364286"/>
                <a:gd name="connsiteX8" fmla="*/ 10839355 w 12743580"/>
                <a:gd name="connsiteY8" fmla="*/ 2878470 h 3364286"/>
                <a:gd name="connsiteX9" fmla="*/ 10581537 w 12743580"/>
                <a:gd name="connsiteY9" fmla="*/ 2843147 h 3364286"/>
                <a:gd name="connsiteX10" fmla="*/ 10420758 w 12743580"/>
                <a:gd name="connsiteY10" fmla="*/ 2821118 h 3364286"/>
                <a:gd name="connsiteX11" fmla="*/ 6742420 w 12743580"/>
                <a:gd name="connsiteY11" fmla="*/ 2596060 h 3364286"/>
                <a:gd name="connsiteX12" fmla="*/ 388499 w 12743580"/>
                <a:gd name="connsiteY12" fmla="*/ 3340045 h 3364286"/>
                <a:gd name="connsiteX13" fmla="*/ 304604 w 12743580"/>
                <a:gd name="connsiteY13" fmla="*/ 3364286 h 3364286"/>
                <a:gd name="connsiteX14" fmla="*/ 0 w 12743580"/>
                <a:gd name="connsiteY14" fmla="*/ 1927700 h 3364286"/>
                <a:gd name="connsiteX15" fmla="*/ 47558 w 12743580"/>
                <a:gd name="connsiteY15" fmla="*/ 1914264 h 3364286"/>
                <a:gd name="connsiteX16" fmla="*/ 3355264 w 12743580"/>
                <a:gd name="connsiteY16" fmla="*/ 1112730 h 33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43580" h="3364286">
                  <a:moveTo>
                    <a:pt x="3355264" y="1112730"/>
                  </a:moveTo>
                  <a:cubicBezTo>
                    <a:pt x="3692846" y="1041430"/>
                    <a:pt x="4035920" y="971922"/>
                    <a:pt x="4383670" y="904507"/>
                  </a:cubicBezTo>
                  <a:cubicBezTo>
                    <a:pt x="7339542" y="331479"/>
                    <a:pt x="10038591" y="24990"/>
                    <a:pt x="11946005" y="464"/>
                  </a:cubicBezTo>
                  <a:lnTo>
                    <a:pt x="12054964" y="0"/>
                  </a:lnTo>
                  <a:lnTo>
                    <a:pt x="12514830" y="2168837"/>
                  </a:lnTo>
                  <a:lnTo>
                    <a:pt x="12514829" y="2168837"/>
                  </a:lnTo>
                  <a:lnTo>
                    <a:pt x="12743580" y="3247681"/>
                  </a:lnTo>
                  <a:lnTo>
                    <a:pt x="12396464" y="3165012"/>
                  </a:lnTo>
                  <a:cubicBezTo>
                    <a:pt x="11911340" y="3055062"/>
                    <a:pt x="11390192" y="2958908"/>
                    <a:pt x="10839355" y="2878470"/>
                  </a:cubicBezTo>
                  <a:lnTo>
                    <a:pt x="10581537" y="2843147"/>
                  </a:lnTo>
                  <a:lnTo>
                    <a:pt x="10420758" y="2821118"/>
                  </a:lnTo>
                  <a:cubicBezTo>
                    <a:pt x="9290184" y="2676198"/>
                    <a:pt x="8047183" y="2596060"/>
                    <a:pt x="6742420" y="2596060"/>
                  </a:cubicBezTo>
                  <a:cubicBezTo>
                    <a:pt x="4295989" y="2596060"/>
                    <a:pt x="2066686" y="2877794"/>
                    <a:pt x="388499" y="3340045"/>
                  </a:cubicBezTo>
                  <a:lnTo>
                    <a:pt x="304604" y="3364286"/>
                  </a:lnTo>
                  <a:lnTo>
                    <a:pt x="0" y="1927700"/>
                  </a:lnTo>
                  <a:lnTo>
                    <a:pt x="47558" y="1914264"/>
                  </a:lnTo>
                  <a:cubicBezTo>
                    <a:pt x="1059483" y="1633777"/>
                    <a:pt x="2173730" y="1362281"/>
                    <a:pt x="3355264" y="1112730"/>
                  </a:cubicBezTo>
                  <a:close/>
                </a:path>
              </a:pathLst>
            </a:custGeom>
            <a:solidFill>
              <a:srgbClr val="C9E5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57"/>
            <p:cNvSpPr/>
            <p:nvPr/>
          </p:nvSpPr>
          <p:spPr>
            <a:xfrm>
              <a:off x="7" y="2819"/>
              <a:ext cx="19200" cy="6603"/>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9E5E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5" name="组合 104"/>
          <p:cNvGrpSpPr>
            <a:grpSpLocks noChangeAspect="1"/>
          </p:cNvGrpSpPr>
          <p:nvPr/>
        </p:nvGrpSpPr>
        <p:grpSpPr>
          <a:xfrm>
            <a:off x="-12700" y="-7620"/>
            <a:ext cx="961899" cy="1548000"/>
            <a:chOff x="0" y="-12"/>
            <a:chExt cx="2104" cy="3386"/>
          </a:xfrm>
        </p:grpSpPr>
        <p:sp>
          <p:nvSpPr>
            <p:cNvPr id="106"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7"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09" name="文本框 108"/>
          <p:cNvSpPr txBox="1"/>
          <p:nvPr/>
        </p:nvSpPr>
        <p:spPr>
          <a:xfrm>
            <a:off x="923925" y="243205"/>
            <a:ext cx="10704830" cy="1198880"/>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mn-ea"/>
                <a:ea typeface="+mn-ea"/>
                <a:cs typeface="+mn-lt"/>
                <a:sym typeface="+mn-ea"/>
              </a:rPr>
              <a:t>二、重点人群参保缴费</a:t>
            </a:r>
            <a:r>
              <a:rPr lang="en-US" altLang="zh-CN" sz="3200" b="1" dirty="0">
                <a:solidFill>
                  <a:srgbClr val="35464E"/>
                </a:solidFill>
                <a:uFillTx/>
                <a:latin typeface="+mn-ea"/>
                <a:ea typeface="+mn-ea"/>
                <a:cs typeface="+mn-lt"/>
                <a:sym typeface="+mn-ea"/>
              </a:rPr>
              <a:t>——</a:t>
            </a:r>
            <a:r>
              <a:rPr lang="zh-CN" altLang="en-US" sz="3200" b="1" dirty="0">
                <a:solidFill>
                  <a:srgbClr val="35464E"/>
                </a:solidFill>
                <a:uFillTx/>
                <a:latin typeface="+mn-ea"/>
                <a:ea typeface="+mn-ea"/>
                <a:cs typeface="+mn-lt"/>
                <a:sym typeface="+mn-ea"/>
              </a:rPr>
              <a:t>省属在昆高校大学生</a:t>
            </a:r>
            <a:endParaRPr lang="zh-CN" altLang="en-US" sz="3200" b="1" dirty="0">
              <a:solidFill>
                <a:srgbClr val="35464E"/>
              </a:solidFill>
              <a:uFillTx/>
              <a:latin typeface="+mn-ea"/>
              <a:ea typeface="+mn-ea"/>
              <a:cs typeface="+mn-lt"/>
              <a:sym typeface="+mn-ea"/>
            </a:endParaRPr>
          </a:p>
          <a:p>
            <a:pPr algn="l"/>
            <a:r>
              <a:rPr lang="zh-CN" altLang="en-US" sz="3200" b="1" dirty="0">
                <a:solidFill>
                  <a:srgbClr val="35464E"/>
                </a:solidFill>
                <a:uFillTx/>
                <a:latin typeface="+mn-ea"/>
                <a:ea typeface="+mn-ea"/>
                <a:cs typeface="+mn-lt"/>
                <a:sym typeface="+mn-ea"/>
              </a:rPr>
              <a:t>      </a:t>
            </a:r>
            <a:r>
              <a:rPr lang="zh-CN" altLang="en-US" sz="2000" b="1" dirty="0">
                <a:solidFill>
                  <a:srgbClr val="FF0000"/>
                </a:solidFill>
                <a:uFillTx/>
                <a:latin typeface="+mn-ea"/>
                <a:ea typeface="+mn-ea"/>
                <a:cs typeface="+mn-lt"/>
                <a:sym typeface="+mn-ea"/>
              </a:rPr>
              <a:t>云南省医疗保障局办公室关于调整省属在昆大学生参保及待遇的通知</a:t>
            </a:r>
            <a:endParaRPr lang="zh-CN" altLang="en-US" sz="2000" b="1" dirty="0">
              <a:solidFill>
                <a:srgbClr val="FF0000"/>
              </a:solidFill>
              <a:uFillTx/>
              <a:latin typeface="+mn-ea"/>
              <a:ea typeface="+mn-ea"/>
              <a:cs typeface="+mn-lt"/>
              <a:sym typeface="+mn-ea"/>
            </a:endParaRPr>
          </a:p>
        </p:txBody>
      </p:sp>
      <p:cxnSp>
        <p:nvCxnSpPr>
          <p:cNvPr id="111" name="直接连接符 110"/>
          <p:cNvCxnSpPr/>
          <p:nvPr/>
        </p:nvCxnSpPr>
        <p:spPr>
          <a:xfrm>
            <a:off x="107061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996440" y="3230245"/>
            <a:ext cx="2709545" cy="1844675"/>
            <a:chOff x="4644" y="5571"/>
            <a:chExt cx="4898" cy="3416"/>
          </a:xfrm>
        </p:grpSpPr>
        <p:cxnSp>
          <p:nvCxnSpPr>
            <p:cNvPr id="11" name="直接连接符 10"/>
            <p:cNvCxnSpPr>
              <a:cxnSpLocks noChangeAspect="1"/>
            </p:cNvCxnSpPr>
            <p:nvPr/>
          </p:nvCxnSpPr>
          <p:spPr>
            <a:xfrm flipV="1">
              <a:off x="4644" y="5571"/>
              <a:ext cx="2072" cy="3417"/>
            </a:xfrm>
            <a:prstGeom prst="line">
              <a:avLst/>
            </a:prstGeom>
            <a:ln w="25400">
              <a:solidFill>
                <a:srgbClr val="AEC4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44" y="8987"/>
              <a:ext cx="4898" cy="0"/>
            </a:xfrm>
            <a:prstGeom prst="line">
              <a:avLst/>
            </a:prstGeom>
            <a:ln w="25400">
              <a:solidFill>
                <a:srgbClr val="AEC460"/>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a:off x="5173980" y="5074920"/>
            <a:ext cx="2708275" cy="0"/>
          </a:xfrm>
          <a:prstGeom prst="line">
            <a:avLst/>
          </a:prstGeom>
          <a:ln w="25400">
            <a:solidFill>
              <a:srgbClr val="AEC460"/>
            </a:solidFill>
            <a:tailEnd type="triangle"/>
          </a:ln>
        </p:spPr>
        <p:style>
          <a:lnRef idx="1">
            <a:schemeClr val="accent1"/>
          </a:lnRef>
          <a:fillRef idx="0">
            <a:schemeClr val="accent1"/>
          </a:fillRef>
          <a:effectRef idx="0">
            <a:schemeClr val="accent1"/>
          </a:effectRef>
          <a:fontRef idx="minor">
            <a:schemeClr val="tx1"/>
          </a:fontRef>
        </p:style>
      </p:cxnSp>
      <p:sp>
        <p:nvSpPr>
          <p:cNvPr id="2" name="等腰三角形 1"/>
          <p:cNvSpPr/>
          <p:nvPr/>
        </p:nvSpPr>
        <p:spPr>
          <a:xfrm flipV="1">
            <a:off x="6806565" y="2901315"/>
            <a:ext cx="2709545" cy="2173605"/>
          </a:xfrm>
          <a:prstGeom prst="triangle">
            <a:avLst/>
          </a:prstGeom>
          <a:solidFill>
            <a:schemeClr val="bg1"/>
          </a:solidFill>
          <a:ln w="22225">
            <a:solidFill>
              <a:srgbClr val="138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组合 27"/>
          <p:cNvGrpSpPr/>
          <p:nvPr/>
        </p:nvGrpSpPr>
        <p:grpSpPr>
          <a:xfrm>
            <a:off x="2839720" y="3636010"/>
            <a:ext cx="1240155" cy="1447200"/>
            <a:chOff x="5973" y="6219"/>
            <a:chExt cx="2242" cy="2680"/>
          </a:xfrm>
        </p:grpSpPr>
        <p:sp>
          <p:nvSpPr>
            <p:cNvPr id="26" name="文本框 25"/>
            <p:cNvSpPr txBox="1"/>
            <p:nvPr/>
          </p:nvSpPr>
          <p:spPr>
            <a:xfrm>
              <a:off x="6442" y="6219"/>
              <a:ext cx="1243" cy="1537"/>
            </a:xfrm>
            <a:prstGeom prst="rect">
              <a:avLst/>
            </a:prstGeom>
            <a:noFill/>
          </p:spPr>
          <p:txBody>
            <a:bodyPr wrap="square" rtlCol="0">
              <a:spAutoFit/>
            </a:bodyPr>
            <a:p>
              <a:pPr algn="ctr"/>
              <a:r>
                <a:rPr lang="en-US" altLang="zh-CN" sz="2400">
                  <a:solidFill>
                    <a:srgbClr val="AEC460"/>
                  </a:solidFill>
                </a:rPr>
                <a:t>STEP</a:t>
              </a:r>
              <a:endParaRPr lang="en-US" altLang="zh-CN" sz="2400">
                <a:solidFill>
                  <a:srgbClr val="AEC460"/>
                </a:solidFill>
              </a:endParaRPr>
            </a:p>
          </p:txBody>
        </p:sp>
        <p:sp>
          <p:nvSpPr>
            <p:cNvPr id="27" name="文本框 26"/>
            <p:cNvSpPr txBox="1"/>
            <p:nvPr/>
          </p:nvSpPr>
          <p:spPr>
            <a:xfrm>
              <a:off x="5973" y="6679"/>
              <a:ext cx="2242" cy="2220"/>
            </a:xfrm>
            <a:prstGeom prst="rect">
              <a:avLst/>
            </a:prstGeom>
            <a:noFill/>
          </p:spPr>
          <p:txBody>
            <a:bodyPr wrap="square" rtlCol="0">
              <a:spAutoFit/>
            </a:bodyPr>
            <a:p>
              <a:pPr algn="ctr"/>
              <a:r>
                <a:rPr lang="en-US" altLang="zh-CN" sz="7200" b="1">
                  <a:solidFill>
                    <a:srgbClr val="AEC460"/>
                  </a:solidFill>
                  <a:latin typeface="Arial Narrow" panose="020B0606020202030204" charset="0"/>
                  <a:cs typeface="Arial Narrow" panose="020B0606020202030204" charset="0"/>
                </a:rPr>
                <a:t>01</a:t>
              </a:r>
              <a:endParaRPr lang="en-US" altLang="zh-CN" sz="7200" b="1">
                <a:solidFill>
                  <a:srgbClr val="AEC460"/>
                </a:solidFill>
                <a:latin typeface="Arial Narrow" panose="020B0606020202030204" charset="0"/>
                <a:cs typeface="Arial Narrow" panose="020B0606020202030204" charset="0"/>
              </a:endParaRPr>
            </a:p>
          </p:txBody>
        </p:sp>
      </p:grpSp>
      <p:grpSp>
        <p:nvGrpSpPr>
          <p:cNvPr id="30" name="组合 29"/>
          <p:cNvGrpSpPr/>
          <p:nvPr/>
        </p:nvGrpSpPr>
        <p:grpSpPr>
          <a:xfrm>
            <a:off x="4431665" y="3037840"/>
            <a:ext cx="1240155" cy="1447200"/>
            <a:chOff x="5973" y="6219"/>
            <a:chExt cx="2242" cy="2680"/>
          </a:xfrm>
        </p:grpSpPr>
        <p:sp>
          <p:nvSpPr>
            <p:cNvPr id="31" name="文本框 30"/>
            <p:cNvSpPr txBox="1"/>
            <p:nvPr/>
          </p:nvSpPr>
          <p:spPr>
            <a:xfrm>
              <a:off x="6442" y="6219"/>
              <a:ext cx="1243" cy="1537"/>
            </a:xfrm>
            <a:prstGeom prst="rect">
              <a:avLst/>
            </a:prstGeom>
            <a:noFill/>
          </p:spPr>
          <p:txBody>
            <a:bodyPr wrap="square" rtlCol="0">
              <a:spAutoFit/>
            </a:bodyPr>
            <a:p>
              <a:pPr algn="ctr"/>
              <a:r>
                <a:rPr lang="en-US" altLang="zh-CN" sz="2400">
                  <a:solidFill>
                    <a:srgbClr val="138EA5"/>
                  </a:solidFill>
                </a:rPr>
                <a:t>STEP</a:t>
              </a:r>
              <a:endParaRPr lang="en-US" altLang="zh-CN" sz="2400">
                <a:solidFill>
                  <a:srgbClr val="138EA5"/>
                </a:solidFill>
              </a:endParaRPr>
            </a:p>
          </p:txBody>
        </p:sp>
        <p:sp>
          <p:nvSpPr>
            <p:cNvPr id="32" name="文本框 31"/>
            <p:cNvSpPr txBox="1"/>
            <p:nvPr/>
          </p:nvSpPr>
          <p:spPr>
            <a:xfrm>
              <a:off x="5973" y="6679"/>
              <a:ext cx="2242" cy="2220"/>
            </a:xfrm>
            <a:prstGeom prst="rect">
              <a:avLst/>
            </a:prstGeom>
            <a:noFill/>
          </p:spPr>
          <p:txBody>
            <a:bodyPr wrap="square" rtlCol="0">
              <a:spAutoFit/>
            </a:bodyPr>
            <a:p>
              <a:pPr algn="ctr"/>
              <a:r>
                <a:rPr lang="en-US" altLang="zh-CN" sz="7200" b="1">
                  <a:solidFill>
                    <a:srgbClr val="138EA5"/>
                  </a:solidFill>
                  <a:latin typeface="Arial Narrow" panose="020B0606020202030204" charset="0"/>
                  <a:cs typeface="Arial Narrow" panose="020B0606020202030204" charset="0"/>
                </a:rPr>
                <a:t>02</a:t>
              </a:r>
              <a:endParaRPr lang="en-US" altLang="zh-CN" sz="7200" b="1">
                <a:solidFill>
                  <a:srgbClr val="138EA5"/>
                </a:solidFill>
                <a:latin typeface="Arial Narrow" panose="020B0606020202030204" charset="0"/>
                <a:cs typeface="Arial Narrow" panose="020B0606020202030204" charset="0"/>
              </a:endParaRPr>
            </a:p>
          </p:txBody>
        </p:sp>
      </p:grpSp>
      <p:grpSp>
        <p:nvGrpSpPr>
          <p:cNvPr id="35" name="组合 34"/>
          <p:cNvGrpSpPr/>
          <p:nvPr/>
        </p:nvGrpSpPr>
        <p:grpSpPr>
          <a:xfrm>
            <a:off x="6038850" y="3636010"/>
            <a:ext cx="1240155" cy="1447200"/>
            <a:chOff x="5973" y="6219"/>
            <a:chExt cx="2242" cy="2680"/>
          </a:xfrm>
        </p:grpSpPr>
        <p:sp>
          <p:nvSpPr>
            <p:cNvPr id="36" name="文本框 35"/>
            <p:cNvSpPr txBox="1"/>
            <p:nvPr/>
          </p:nvSpPr>
          <p:spPr>
            <a:xfrm>
              <a:off x="6442" y="6219"/>
              <a:ext cx="1243" cy="1537"/>
            </a:xfrm>
            <a:prstGeom prst="rect">
              <a:avLst/>
            </a:prstGeom>
            <a:noFill/>
          </p:spPr>
          <p:txBody>
            <a:bodyPr wrap="square" rtlCol="0">
              <a:spAutoFit/>
            </a:bodyPr>
            <a:p>
              <a:pPr algn="ctr"/>
              <a:r>
                <a:rPr lang="en-US" altLang="zh-CN" sz="2400">
                  <a:solidFill>
                    <a:srgbClr val="AEC460"/>
                  </a:solidFill>
                </a:rPr>
                <a:t>STEP</a:t>
              </a:r>
              <a:endParaRPr lang="en-US" altLang="zh-CN" sz="2400">
                <a:solidFill>
                  <a:srgbClr val="AEC460"/>
                </a:solidFill>
              </a:endParaRPr>
            </a:p>
          </p:txBody>
        </p:sp>
        <p:sp>
          <p:nvSpPr>
            <p:cNvPr id="37" name="文本框 36"/>
            <p:cNvSpPr txBox="1"/>
            <p:nvPr/>
          </p:nvSpPr>
          <p:spPr>
            <a:xfrm>
              <a:off x="5973" y="6679"/>
              <a:ext cx="2242" cy="2220"/>
            </a:xfrm>
            <a:prstGeom prst="rect">
              <a:avLst/>
            </a:prstGeom>
            <a:noFill/>
          </p:spPr>
          <p:txBody>
            <a:bodyPr wrap="square" rtlCol="0">
              <a:spAutoFit/>
            </a:bodyPr>
            <a:p>
              <a:pPr algn="ctr"/>
              <a:r>
                <a:rPr lang="en-US" altLang="zh-CN" sz="7200" b="1">
                  <a:solidFill>
                    <a:srgbClr val="AEC460"/>
                  </a:solidFill>
                  <a:latin typeface="Arial Narrow" panose="020B0606020202030204" charset="0"/>
                  <a:cs typeface="Arial Narrow" panose="020B0606020202030204" charset="0"/>
                </a:rPr>
                <a:t>03</a:t>
              </a:r>
              <a:endParaRPr lang="en-US" altLang="zh-CN" sz="7200" b="1">
                <a:solidFill>
                  <a:srgbClr val="AEC460"/>
                </a:solidFill>
                <a:latin typeface="Arial Narrow" panose="020B0606020202030204" charset="0"/>
                <a:cs typeface="Arial Narrow" panose="020B0606020202030204" charset="0"/>
              </a:endParaRPr>
            </a:p>
          </p:txBody>
        </p:sp>
      </p:grpSp>
      <p:sp>
        <p:nvSpPr>
          <p:cNvPr id="39" name="文本框 38"/>
          <p:cNvSpPr txBox="1"/>
          <p:nvPr/>
        </p:nvSpPr>
        <p:spPr>
          <a:xfrm>
            <a:off x="5201920" y="5444490"/>
            <a:ext cx="4984750" cy="1076325"/>
          </a:xfrm>
          <a:prstGeom prst="rect">
            <a:avLst/>
          </a:prstGeom>
          <a:noFill/>
        </p:spPr>
        <p:txBody>
          <a:bodyPr wrap="square" rtlCol="0">
            <a:spAutoFit/>
            <a:scene3d>
              <a:camera prst="orthographicFront"/>
              <a:lightRig rig="threePt" dir="t"/>
            </a:scene3d>
            <a:sp3d contourW="12700"/>
          </a:bodyPr>
          <a:p>
            <a:pPr algn="l"/>
            <a:r>
              <a:rPr lang="zh-CN" altLang="en-US" sz="1600" b="1" dirty="0">
                <a:solidFill>
                  <a:schemeClr val="tx1">
                    <a:lumMod val="65000"/>
                    <a:lumOff val="35000"/>
                  </a:schemeClr>
                </a:solidFill>
                <a:latin typeface="微软雅黑" panose="020B0503020204020204" charset="-122"/>
                <a:ea typeface="微软雅黑" panose="020B0503020204020204" charset="-122"/>
              </a:rPr>
              <a:t>若属于省内建档立卡贫困人口的，在建档立卡贫困人口身份认定地参保，不在高校参保；已经在学校交了2020学年费用的由学校提供名单，省医保中心完成退费工作。</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41" name="文本框 40"/>
          <p:cNvSpPr txBox="1"/>
          <p:nvPr/>
        </p:nvSpPr>
        <p:spPr>
          <a:xfrm>
            <a:off x="1329055" y="1636395"/>
            <a:ext cx="4949190" cy="829945"/>
          </a:xfrm>
          <a:prstGeom prst="rect">
            <a:avLst/>
          </a:prstGeom>
          <a:noFill/>
        </p:spPr>
        <p:txBody>
          <a:bodyPr wrap="square" rtlCol="0">
            <a:spAutoFit/>
            <a:scene3d>
              <a:camera prst="orthographicFront"/>
              <a:lightRig rig="threePt" dir="t"/>
            </a:scene3d>
            <a:sp3d contourW="12700"/>
          </a:bodyPr>
          <a:p>
            <a:pPr algn="l"/>
            <a:r>
              <a:rPr lang="zh-CN" altLang="en-US" sz="1600" b="1" dirty="0">
                <a:solidFill>
                  <a:schemeClr val="tx1">
                    <a:lumMod val="65000"/>
                    <a:lumOff val="35000"/>
                  </a:schemeClr>
                </a:solidFill>
                <a:latin typeface="+mn-ea"/>
              </a:rPr>
              <a:t>从2021年起，入学当年的9</a:t>
            </a:r>
            <a:r>
              <a:rPr lang="en-US" altLang="zh-CN" sz="1600" b="1" dirty="0">
                <a:solidFill>
                  <a:schemeClr val="tx1">
                    <a:lumMod val="65000"/>
                    <a:lumOff val="35000"/>
                  </a:schemeClr>
                </a:solidFill>
                <a:latin typeface="+mn-ea"/>
              </a:rPr>
              <a:t>—</a:t>
            </a:r>
            <a:r>
              <a:rPr lang="zh-CN" altLang="en-US" sz="1600" b="1" dirty="0">
                <a:solidFill>
                  <a:schemeClr val="tx1">
                    <a:lumMod val="65000"/>
                    <a:lumOff val="35000"/>
                  </a:schemeClr>
                </a:solidFill>
                <a:latin typeface="+mn-ea"/>
              </a:rPr>
              <a:t>12月继续享受参保地城乡居民医保待遇，采用异地就医直接结算方式报销，报销比例不受转外就医调减比例规定限制。</a:t>
            </a:r>
            <a:endParaRPr lang="zh-CN" altLang="en-US" sz="1600" b="1" dirty="0">
              <a:solidFill>
                <a:schemeClr val="tx1">
                  <a:lumMod val="65000"/>
                  <a:lumOff val="35000"/>
                </a:schemeClr>
              </a:solidFill>
              <a:latin typeface="+mn-ea"/>
            </a:endParaRPr>
          </a:p>
        </p:txBody>
      </p:sp>
      <p:sp>
        <p:nvSpPr>
          <p:cNvPr id="44" name="文本框 43"/>
          <p:cNvSpPr txBox="1"/>
          <p:nvPr/>
        </p:nvSpPr>
        <p:spPr>
          <a:xfrm>
            <a:off x="346710" y="5221605"/>
            <a:ext cx="4172585" cy="1076325"/>
          </a:xfrm>
          <a:prstGeom prst="rect">
            <a:avLst/>
          </a:prstGeom>
          <a:noFill/>
        </p:spPr>
        <p:txBody>
          <a:bodyPr wrap="square" rtlCol="0">
            <a:spAutoFit/>
            <a:scene3d>
              <a:camera prst="orthographicFront"/>
              <a:lightRig rig="threePt" dir="t"/>
            </a:scene3d>
            <a:sp3d contourW="12700"/>
          </a:bodyPr>
          <a:p>
            <a:pPr algn="l"/>
            <a:r>
              <a:rPr lang="zh-CN" altLang="en-US" sz="1600" b="1" dirty="0">
                <a:solidFill>
                  <a:schemeClr val="tx1">
                    <a:lumMod val="65000"/>
                    <a:lumOff val="35000"/>
                  </a:schemeClr>
                </a:solidFill>
                <a:latin typeface="微软雅黑" panose="020B0503020204020204" charset="-122"/>
                <a:ea typeface="微软雅黑" panose="020B0503020204020204" charset="-122"/>
              </a:rPr>
              <a:t>从2021年起，待遇享受从学年调整为自然年度；</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a:p>
            <a:pPr algn="l"/>
            <a:r>
              <a:rPr lang="zh-CN" altLang="en-US" sz="1600" b="1" dirty="0">
                <a:solidFill>
                  <a:schemeClr val="tx1">
                    <a:lumMod val="65000"/>
                    <a:lumOff val="35000"/>
                  </a:schemeClr>
                </a:solidFill>
                <a:latin typeface="微软雅黑" panose="020B0503020204020204" charset="-122"/>
                <a:ea typeface="微软雅黑" panose="020B0503020204020204" charset="-122"/>
              </a:rPr>
              <a:t>2020年缴费的大学生，待遇享受期为2020年9月1日至2021年12月31日。</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6" name="组合 5"/>
          <p:cNvGrpSpPr/>
          <p:nvPr/>
        </p:nvGrpSpPr>
        <p:grpSpPr>
          <a:xfrm rot="10800000">
            <a:off x="3568700" y="2843530"/>
            <a:ext cx="2709545" cy="1844675"/>
            <a:chOff x="4644" y="5571"/>
            <a:chExt cx="4898" cy="3416"/>
          </a:xfrm>
        </p:grpSpPr>
        <p:cxnSp>
          <p:nvCxnSpPr>
            <p:cNvPr id="7" name="直接连接符 6"/>
            <p:cNvCxnSpPr>
              <a:cxnSpLocks noChangeAspect="1"/>
            </p:cNvCxnSpPr>
            <p:nvPr/>
          </p:nvCxnSpPr>
          <p:spPr>
            <a:xfrm flipV="1">
              <a:off x="4644" y="5571"/>
              <a:ext cx="2072" cy="3417"/>
            </a:xfrm>
            <a:prstGeom prst="line">
              <a:avLst/>
            </a:prstGeom>
            <a:ln w="25400">
              <a:solidFill>
                <a:srgbClr val="138EA5"/>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644" y="8987"/>
              <a:ext cx="4898" cy="0"/>
            </a:xfrm>
            <a:prstGeom prst="line">
              <a:avLst/>
            </a:prstGeom>
            <a:ln w="25400">
              <a:solidFill>
                <a:srgbClr val="138EA5"/>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3568700" y="2894330"/>
            <a:ext cx="1329690" cy="2178050"/>
          </a:xfrm>
          <a:prstGeom prst="line">
            <a:avLst/>
          </a:prstGeom>
          <a:ln w="25400">
            <a:solidFill>
              <a:srgbClr val="138EA5"/>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649845" y="3087370"/>
            <a:ext cx="1240155" cy="1447200"/>
            <a:chOff x="5973" y="6219"/>
            <a:chExt cx="2242" cy="2680"/>
          </a:xfrm>
        </p:grpSpPr>
        <p:sp>
          <p:nvSpPr>
            <p:cNvPr id="12" name="文本框 11"/>
            <p:cNvSpPr txBox="1"/>
            <p:nvPr/>
          </p:nvSpPr>
          <p:spPr>
            <a:xfrm>
              <a:off x="6442" y="6219"/>
              <a:ext cx="1243" cy="1537"/>
            </a:xfrm>
            <a:prstGeom prst="rect">
              <a:avLst/>
            </a:prstGeom>
            <a:noFill/>
          </p:spPr>
          <p:txBody>
            <a:bodyPr wrap="square" rtlCol="0">
              <a:spAutoFit/>
            </a:bodyPr>
            <a:p>
              <a:pPr algn="ctr"/>
              <a:r>
                <a:rPr lang="en-US" altLang="zh-CN" sz="2400">
                  <a:solidFill>
                    <a:srgbClr val="3D99AB"/>
                  </a:solidFill>
                </a:rPr>
                <a:t>STEP</a:t>
              </a:r>
              <a:endParaRPr lang="en-US" altLang="zh-CN" sz="2400">
                <a:solidFill>
                  <a:srgbClr val="3D99AB"/>
                </a:solidFill>
              </a:endParaRPr>
            </a:p>
          </p:txBody>
        </p:sp>
        <p:sp>
          <p:nvSpPr>
            <p:cNvPr id="13" name="文本框 12"/>
            <p:cNvSpPr txBox="1"/>
            <p:nvPr/>
          </p:nvSpPr>
          <p:spPr>
            <a:xfrm>
              <a:off x="5973" y="6679"/>
              <a:ext cx="2242" cy="2220"/>
            </a:xfrm>
            <a:prstGeom prst="rect">
              <a:avLst/>
            </a:prstGeom>
            <a:noFill/>
          </p:spPr>
          <p:txBody>
            <a:bodyPr wrap="square" rtlCol="0">
              <a:spAutoFit/>
            </a:bodyPr>
            <a:p>
              <a:pPr algn="ctr"/>
              <a:r>
                <a:rPr lang="en-US" altLang="zh-CN" sz="7200" b="1">
                  <a:solidFill>
                    <a:srgbClr val="3D99AB"/>
                  </a:solidFill>
                  <a:latin typeface="Arial Narrow" panose="020B0606020202030204" charset="0"/>
                  <a:cs typeface="Arial Narrow" panose="020B0606020202030204" charset="0"/>
                </a:rPr>
                <a:t>04</a:t>
              </a:r>
              <a:endParaRPr lang="en-US" altLang="zh-CN" sz="7200" b="1">
                <a:solidFill>
                  <a:srgbClr val="3D99AB"/>
                </a:solidFill>
                <a:latin typeface="Arial Narrow" panose="020B0606020202030204" charset="0"/>
                <a:cs typeface="Arial Narrow" panose="020B0606020202030204" charset="0"/>
              </a:endParaRPr>
            </a:p>
          </p:txBody>
        </p:sp>
      </p:grpSp>
      <p:sp>
        <p:nvSpPr>
          <p:cNvPr id="21" name="文本框 20"/>
          <p:cNvSpPr txBox="1"/>
          <p:nvPr/>
        </p:nvSpPr>
        <p:spPr>
          <a:xfrm>
            <a:off x="6699885" y="1636395"/>
            <a:ext cx="4929505" cy="829945"/>
          </a:xfrm>
          <a:prstGeom prst="rect">
            <a:avLst/>
          </a:prstGeom>
          <a:noFill/>
        </p:spPr>
        <p:txBody>
          <a:bodyPr wrap="square" rtlCol="0">
            <a:spAutoFit/>
            <a:scene3d>
              <a:camera prst="orthographicFront"/>
              <a:lightRig rig="threePt" dir="t"/>
            </a:scene3d>
            <a:sp3d contourW="12700"/>
          </a:bodyPr>
          <a:p>
            <a:pPr algn="l"/>
            <a:r>
              <a:rPr lang="zh-CN" altLang="en-US" sz="1600" b="1" dirty="0">
                <a:solidFill>
                  <a:schemeClr val="tx1">
                    <a:lumMod val="65000"/>
                    <a:lumOff val="35000"/>
                  </a:schemeClr>
                </a:solidFill>
                <a:latin typeface="微软雅黑" panose="020B0503020204020204" charset="-122"/>
                <a:ea typeface="微软雅黑" panose="020B0503020204020204" charset="-122"/>
              </a:rPr>
              <a:t>已参保大学生毕业后，当年就业的随同用人单位参加职工医疗保险，不再享受大学生医保待遇；当年未就业的继续享受大学生医保待遇至12月31日。</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cxnSp>
        <p:nvCxnSpPr>
          <p:cNvPr id="48" name="直接连接符 47"/>
          <p:cNvCxnSpPr/>
          <p:nvPr/>
        </p:nvCxnSpPr>
        <p:spPr>
          <a:xfrm>
            <a:off x="104140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rot="0">
            <a:off x="-114300" y="1721485"/>
            <a:ext cx="12743815" cy="4192905"/>
            <a:chOff x="-173" y="2819"/>
            <a:chExt cx="20069" cy="6603"/>
          </a:xfrm>
        </p:grpSpPr>
        <p:sp>
          <p:nvSpPr>
            <p:cNvPr id="46" name="任意多边形 45"/>
            <p:cNvSpPr/>
            <p:nvPr/>
          </p:nvSpPr>
          <p:spPr>
            <a:xfrm rot="718279">
              <a:off x="-173" y="3696"/>
              <a:ext cx="20069" cy="5377"/>
            </a:xfrm>
            <a:custGeom>
              <a:avLst/>
              <a:gdLst>
                <a:gd name="connsiteX0" fmla="*/ 3355264 w 12743580"/>
                <a:gd name="connsiteY0" fmla="*/ 1112730 h 3364286"/>
                <a:gd name="connsiteX1" fmla="*/ 4383670 w 12743580"/>
                <a:gd name="connsiteY1" fmla="*/ 904507 h 3364286"/>
                <a:gd name="connsiteX2" fmla="*/ 11946005 w 12743580"/>
                <a:gd name="connsiteY2" fmla="*/ 464 h 3364286"/>
                <a:gd name="connsiteX3" fmla="*/ 12054964 w 12743580"/>
                <a:gd name="connsiteY3" fmla="*/ 0 h 3364286"/>
                <a:gd name="connsiteX4" fmla="*/ 12514830 w 12743580"/>
                <a:gd name="connsiteY4" fmla="*/ 2168837 h 3364286"/>
                <a:gd name="connsiteX5" fmla="*/ 12514829 w 12743580"/>
                <a:gd name="connsiteY5" fmla="*/ 2168837 h 3364286"/>
                <a:gd name="connsiteX6" fmla="*/ 12743580 w 12743580"/>
                <a:gd name="connsiteY6" fmla="*/ 3247681 h 3364286"/>
                <a:gd name="connsiteX7" fmla="*/ 12396464 w 12743580"/>
                <a:gd name="connsiteY7" fmla="*/ 3165012 h 3364286"/>
                <a:gd name="connsiteX8" fmla="*/ 10839355 w 12743580"/>
                <a:gd name="connsiteY8" fmla="*/ 2878470 h 3364286"/>
                <a:gd name="connsiteX9" fmla="*/ 10581537 w 12743580"/>
                <a:gd name="connsiteY9" fmla="*/ 2843147 h 3364286"/>
                <a:gd name="connsiteX10" fmla="*/ 10420758 w 12743580"/>
                <a:gd name="connsiteY10" fmla="*/ 2821118 h 3364286"/>
                <a:gd name="connsiteX11" fmla="*/ 6742420 w 12743580"/>
                <a:gd name="connsiteY11" fmla="*/ 2596060 h 3364286"/>
                <a:gd name="connsiteX12" fmla="*/ 388499 w 12743580"/>
                <a:gd name="connsiteY12" fmla="*/ 3340045 h 3364286"/>
                <a:gd name="connsiteX13" fmla="*/ 304604 w 12743580"/>
                <a:gd name="connsiteY13" fmla="*/ 3364286 h 3364286"/>
                <a:gd name="connsiteX14" fmla="*/ 0 w 12743580"/>
                <a:gd name="connsiteY14" fmla="*/ 1927700 h 3364286"/>
                <a:gd name="connsiteX15" fmla="*/ 47558 w 12743580"/>
                <a:gd name="connsiteY15" fmla="*/ 1914264 h 3364286"/>
                <a:gd name="connsiteX16" fmla="*/ 3355264 w 12743580"/>
                <a:gd name="connsiteY16" fmla="*/ 1112730 h 33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43580" h="3364286">
                  <a:moveTo>
                    <a:pt x="3355264" y="1112730"/>
                  </a:moveTo>
                  <a:cubicBezTo>
                    <a:pt x="3692846" y="1041430"/>
                    <a:pt x="4035920" y="971922"/>
                    <a:pt x="4383670" y="904507"/>
                  </a:cubicBezTo>
                  <a:cubicBezTo>
                    <a:pt x="7339542" y="331479"/>
                    <a:pt x="10038591" y="24990"/>
                    <a:pt x="11946005" y="464"/>
                  </a:cubicBezTo>
                  <a:lnTo>
                    <a:pt x="12054964" y="0"/>
                  </a:lnTo>
                  <a:lnTo>
                    <a:pt x="12514830" y="2168837"/>
                  </a:lnTo>
                  <a:lnTo>
                    <a:pt x="12514829" y="2168837"/>
                  </a:lnTo>
                  <a:lnTo>
                    <a:pt x="12743580" y="3247681"/>
                  </a:lnTo>
                  <a:lnTo>
                    <a:pt x="12396464" y="3165012"/>
                  </a:lnTo>
                  <a:cubicBezTo>
                    <a:pt x="11911340" y="3055062"/>
                    <a:pt x="11390192" y="2958908"/>
                    <a:pt x="10839355" y="2878470"/>
                  </a:cubicBezTo>
                  <a:lnTo>
                    <a:pt x="10581537" y="2843147"/>
                  </a:lnTo>
                  <a:lnTo>
                    <a:pt x="10420758" y="2821118"/>
                  </a:lnTo>
                  <a:cubicBezTo>
                    <a:pt x="9290184" y="2676198"/>
                    <a:pt x="8047183" y="2596060"/>
                    <a:pt x="6742420" y="2596060"/>
                  </a:cubicBezTo>
                  <a:cubicBezTo>
                    <a:pt x="4295989" y="2596060"/>
                    <a:pt x="2066686" y="2877794"/>
                    <a:pt x="388499" y="3340045"/>
                  </a:cubicBezTo>
                  <a:lnTo>
                    <a:pt x="304604" y="3364286"/>
                  </a:lnTo>
                  <a:lnTo>
                    <a:pt x="0" y="1927700"/>
                  </a:lnTo>
                  <a:lnTo>
                    <a:pt x="47558" y="1914264"/>
                  </a:lnTo>
                  <a:cubicBezTo>
                    <a:pt x="1059483" y="1633777"/>
                    <a:pt x="2173730" y="1362281"/>
                    <a:pt x="3355264" y="1112730"/>
                  </a:cubicBezTo>
                  <a:close/>
                </a:path>
              </a:pathLst>
            </a:custGeom>
            <a:solidFill>
              <a:srgbClr val="C9E5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57"/>
            <p:cNvSpPr/>
            <p:nvPr/>
          </p:nvSpPr>
          <p:spPr>
            <a:xfrm>
              <a:off x="7" y="2819"/>
              <a:ext cx="19200" cy="6603"/>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9E5E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5" name="组合 104"/>
          <p:cNvGrpSpPr>
            <a:grpSpLocks noChangeAspect="1"/>
          </p:cNvGrpSpPr>
          <p:nvPr/>
        </p:nvGrpSpPr>
        <p:grpSpPr>
          <a:xfrm>
            <a:off x="-12700" y="-7620"/>
            <a:ext cx="961899" cy="1548000"/>
            <a:chOff x="0" y="-12"/>
            <a:chExt cx="2104" cy="3386"/>
          </a:xfrm>
        </p:grpSpPr>
        <p:sp>
          <p:nvSpPr>
            <p:cNvPr id="106"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7"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09" name="文本框 108"/>
          <p:cNvSpPr txBox="1"/>
          <p:nvPr/>
        </p:nvSpPr>
        <p:spPr>
          <a:xfrm>
            <a:off x="923925" y="243205"/>
            <a:ext cx="10686415" cy="12604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mn-ea"/>
                <a:ea typeface="+mn-ea"/>
                <a:cs typeface="+mn-lt"/>
                <a:sym typeface="+mn-ea"/>
              </a:rPr>
              <a:t>二、重点人群参保缴费</a:t>
            </a:r>
            <a:r>
              <a:rPr lang="en-US" altLang="zh-CN" sz="2800" b="1" dirty="0">
                <a:solidFill>
                  <a:srgbClr val="35464E"/>
                </a:solidFill>
                <a:uFillTx/>
                <a:latin typeface="+mn-ea"/>
                <a:ea typeface="+mn-ea"/>
                <a:cs typeface="+mn-lt"/>
                <a:sym typeface="+mn-ea"/>
              </a:rPr>
              <a:t>—</a:t>
            </a:r>
            <a:r>
              <a:rPr lang="zh-CN" altLang="en-US" sz="1800" b="1" dirty="0">
                <a:solidFill>
                  <a:srgbClr val="35464E"/>
                </a:solidFill>
                <a:uFillTx/>
                <a:latin typeface="+mn-ea"/>
                <a:ea typeface="+mn-ea"/>
                <a:cs typeface="+mn-lt"/>
                <a:sym typeface="+mn-ea"/>
              </a:rPr>
              <a:t>退役军人、由部队保障的随军未就业军人配偶</a:t>
            </a:r>
            <a:endParaRPr lang="zh-CN" altLang="en-US" sz="1800" b="1" dirty="0">
              <a:solidFill>
                <a:srgbClr val="35464E"/>
              </a:solidFill>
              <a:uFillTx/>
              <a:latin typeface="+mn-ea"/>
              <a:ea typeface="+mn-ea"/>
              <a:cs typeface="+mn-lt"/>
              <a:sym typeface="+mn-ea"/>
            </a:endParaRPr>
          </a:p>
          <a:p>
            <a:pPr algn="l"/>
            <a:endParaRPr lang="zh-CN" altLang="en-US" sz="1800" b="1" dirty="0">
              <a:solidFill>
                <a:srgbClr val="35464E"/>
              </a:solidFill>
              <a:uFillTx/>
              <a:latin typeface="+mn-ea"/>
              <a:ea typeface="+mn-ea"/>
              <a:cs typeface="+mn-lt"/>
              <a:sym typeface="+mn-ea"/>
            </a:endParaRPr>
          </a:p>
          <a:p>
            <a:pPr algn="l"/>
            <a:r>
              <a:rPr lang="zh-CN" altLang="en-US" sz="1800" b="1" dirty="0">
                <a:solidFill>
                  <a:srgbClr val="35464E"/>
                </a:solidFill>
                <a:uFillTx/>
                <a:latin typeface="+mn-ea"/>
                <a:ea typeface="+mn-ea"/>
                <a:cs typeface="+mn-lt"/>
                <a:sym typeface="+mn-ea"/>
              </a:rPr>
              <a:t>                                                                                </a:t>
            </a:r>
            <a:r>
              <a:rPr lang="zh-CN" altLang="en-US" sz="1800" b="1" dirty="0">
                <a:solidFill>
                  <a:srgbClr val="FF0000"/>
                </a:solidFill>
                <a:uFillTx/>
                <a:latin typeface="+mn-ea"/>
                <a:ea typeface="+mn-ea"/>
                <a:cs typeface="+mn-lt"/>
                <a:sym typeface="+mn-ea"/>
              </a:rPr>
              <a:t> 曲医保【</a:t>
            </a:r>
            <a:r>
              <a:rPr lang="en-US" altLang="zh-CN" sz="1800" b="1" dirty="0">
                <a:solidFill>
                  <a:srgbClr val="FF0000"/>
                </a:solidFill>
                <a:uFillTx/>
                <a:latin typeface="+mn-ea"/>
                <a:ea typeface="+mn-ea"/>
                <a:cs typeface="+mn-lt"/>
                <a:sym typeface="+mn-ea"/>
              </a:rPr>
              <a:t>2020</a:t>
            </a:r>
            <a:r>
              <a:rPr lang="zh-CN" altLang="en-US" sz="1800" b="1" dirty="0">
                <a:solidFill>
                  <a:srgbClr val="FF0000"/>
                </a:solidFill>
                <a:uFillTx/>
                <a:latin typeface="+mn-ea"/>
                <a:ea typeface="+mn-ea"/>
                <a:cs typeface="+mn-lt"/>
                <a:sym typeface="+mn-ea"/>
              </a:rPr>
              <a:t>】</a:t>
            </a:r>
            <a:r>
              <a:rPr lang="en-US" altLang="zh-CN" sz="1800" b="1" dirty="0">
                <a:solidFill>
                  <a:srgbClr val="FF0000"/>
                </a:solidFill>
                <a:uFillTx/>
                <a:latin typeface="+mn-ea"/>
                <a:ea typeface="+mn-ea"/>
                <a:cs typeface="+mn-lt"/>
                <a:sym typeface="+mn-ea"/>
              </a:rPr>
              <a:t>99</a:t>
            </a:r>
            <a:r>
              <a:rPr lang="zh-CN" altLang="en-US" sz="1800" b="1" dirty="0">
                <a:solidFill>
                  <a:srgbClr val="FF0000"/>
                </a:solidFill>
                <a:uFillTx/>
                <a:latin typeface="+mn-ea"/>
                <a:ea typeface="+mn-ea"/>
                <a:cs typeface="+mn-lt"/>
                <a:sym typeface="+mn-ea"/>
              </a:rPr>
              <a:t>号</a:t>
            </a:r>
            <a:endParaRPr lang="zh-CN" altLang="en-US" sz="1800" b="1" dirty="0">
              <a:solidFill>
                <a:srgbClr val="FF0000"/>
              </a:solidFill>
              <a:uFillTx/>
              <a:latin typeface="+mn-ea"/>
              <a:ea typeface="+mn-ea"/>
              <a:cs typeface="+mn-lt"/>
              <a:sym typeface="+mn-ea"/>
            </a:endParaRPr>
          </a:p>
        </p:txBody>
      </p:sp>
      <p:cxnSp>
        <p:nvCxnSpPr>
          <p:cNvPr id="111" name="直接连接符 110"/>
          <p:cNvCxnSpPr/>
          <p:nvPr/>
        </p:nvCxnSpPr>
        <p:spPr>
          <a:xfrm>
            <a:off x="107061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670550" y="2375535"/>
            <a:ext cx="5250180" cy="1151890"/>
            <a:chOff x="10690" y="3219"/>
            <a:chExt cx="8268" cy="1814"/>
          </a:xfrm>
        </p:grpSpPr>
        <p:sp>
          <p:nvSpPr>
            <p:cNvPr id="93" name="文本框 92"/>
            <p:cNvSpPr txBox="1"/>
            <p:nvPr/>
          </p:nvSpPr>
          <p:spPr>
            <a:xfrm>
              <a:off x="10690" y="3219"/>
              <a:ext cx="5715" cy="725"/>
            </a:xfrm>
            <a:prstGeom prst="rect">
              <a:avLst/>
            </a:prstGeom>
            <a:noFill/>
          </p:spPr>
          <p:txBody>
            <a:bodyPr wrap="square" rtlCol="0">
              <a:spAutoFit/>
              <a:scene3d>
                <a:camera prst="orthographicFront"/>
                <a:lightRig rig="threePt" dir="t"/>
              </a:scene3d>
              <a:sp3d contourW="12700"/>
            </a:bodyPr>
            <a:p>
              <a:pPr algn="l"/>
              <a:r>
                <a:rPr lang="zh-CN" altLang="en-US" sz="2400" b="1" dirty="0">
                  <a:solidFill>
                    <a:srgbClr val="36474E"/>
                  </a:solidFill>
                  <a:latin typeface="微软雅黑" panose="020B0503020204020204" charset="-122"/>
                  <a:ea typeface="微软雅黑" panose="020B0503020204020204" charset="-122"/>
                </a:rPr>
                <a:t>实现就业</a:t>
              </a:r>
              <a:endParaRPr lang="zh-CN" altLang="en-US" sz="2400" b="1" dirty="0">
                <a:solidFill>
                  <a:srgbClr val="36474E"/>
                </a:solidFill>
                <a:latin typeface="微软雅黑" panose="020B0503020204020204" charset="-122"/>
                <a:ea typeface="微软雅黑" panose="020B0503020204020204" charset="-122"/>
              </a:endParaRPr>
            </a:p>
          </p:txBody>
        </p:sp>
        <p:sp>
          <p:nvSpPr>
            <p:cNvPr id="94" name="文本框 93"/>
            <p:cNvSpPr txBox="1"/>
            <p:nvPr/>
          </p:nvSpPr>
          <p:spPr>
            <a:xfrm>
              <a:off x="10720" y="3920"/>
              <a:ext cx="8238" cy="1113"/>
            </a:xfrm>
            <a:prstGeom prst="rect">
              <a:avLst/>
            </a:prstGeom>
            <a:noFill/>
          </p:spPr>
          <p:txBody>
            <a:bodyPr wrap="square" rtlCol="0">
              <a:spAutoFit/>
              <a:scene3d>
                <a:camera prst="orthographicFront"/>
                <a:lightRig rig="threePt" dir="t"/>
              </a:scene3d>
              <a:sp3d contourW="12700"/>
            </a:bodyPr>
            <a:p>
              <a:pPr algn="l"/>
              <a:r>
                <a:rPr sz="2000" b="1" spc="140">
                  <a:solidFill>
                    <a:srgbClr val="36474E"/>
                  </a:solidFill>
                  <a:uFillTx/>
                  <a:latin typeface="Arial" panose="020B0604020202020204" pitchFamily="34" charset="0"/>
                  <a:cs typeface="Arial" panose="020B0604020202020204" pitchFamily="34" charset="0"/>
                  <a:sym typeface="+mn-ea"/>
                </a:rPr>
                <a:t>按规定参加基本医疗保险并办理关系转移接续的，不受待遇享受等待期限制。</a:t>
              </a:r>
              <a:endParaRPr sz="2000" b="1" spc="140">
                <a:solidFill>
                  <a:srgbClr val="36474E"/>
                </a:solidFill>
                <a:uFillTx/>
                <a:latin typeface="Arial" panose="020B0604020202020204" pitchFamily="34" charset="0"/>
                <a:cs typeface="Arial" panose="020B0604020202020204" pitchFamily="34" charset="0"/>
                <a:sym typeface="+mn-ea"/>
              </a:endParaRPr>
            </a:p>
          </p:txBody>
        </p:sp>
      </p:grpSp>
      <p:grpSp>
        <p:nvGrpSpPr>
          <p:cNvPr id="13" name="组合 12"/>
          <p:cNvGrpSpPr>
            <a:grpSpLocks noChangeAspect="1"/>
          </p:cNvGrpSpPr>
          <p:nvPr/>
        </p:nvGrpSpPr>
        <p:grpSpPr>
          <a:xfrm>
            <a:off x="4359910" y="2285365"/>
            <a:ext cx="1044000" cy="1044000"/>
            <a:chOff x="8096" y="3317"/>
            <a:chExt cx="1760" cy="1760"/>
          </a:xfrm>
        </p:grpSpPr>
        <p:sp>
          <p:nvSpPr>
            <p:cNvPr id="6" name="矩形 5"/>
            <p:cNvSpPr/>
            <p:nvPr/>
          </p:nvSpPr>
          <p:spPr>
            <a:xfrm>
              <a:off x="8096" y="3317"/>
              <a:ext cx="1760" cy="1760"/>
            </a:xfrm>
            <a:prstGeom prst="rect">
              <a:avLst/>
            </a:prstGeom>
            <a:solidFill>
              <a:srgbClr val="007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Freeform 57"/>
            <p:cNvSpPr>
              <a:spLocks noChangeAspect="1" noEditPoints="1"/>
            </p:cNvSpPr>
            <p:nvPr/>
          </p:nvSpPr>
          <p:spPr bwMode="auto">
            <a:xfrm>
              <a:off x="8521" y="3800"/>
              <a:ext cx="909" cy="794"/>
            </a:xfrm>
            <a:custGeom>
              <a:avLst/>
              <a:gdLst>
                <a:gd name="T0" fmla="*/ 0 w 150"/>
                <a:gd name="T1" fmla="*/ 76 h 137"/>
                <a:gd name="T2" fmla="*/ 75 w 150"/>
                <a:gd name="T3" fmla="*/ 0 h 137"/>
                <a:gd name="T4" fmla="*/ 150 w 150"/>
                <a:gd name="T5" fmla="*/ 76 h 137"/>
                <a:gd name="T6" fmla="*/ 137 w 150"/>
                <a:gd name="T7" fmla="*/ 76 h 137"/>
                <a:gd name="T8" fmla="*/ 75 w 150"/>
                <a:gd name="T9" fmla="*/ 14 h 137"/>
                <a:gd name="T10" fmla="*/ 13 w 150"/>
                <a:gd name="T11" fmla="*/ 76 h 137"/>
                <a:gd name="T12" fmla="*/ 0 w 150"/>
                <a:gd name="T13" fmla="*/ 76 h 137"/>
                <a:gd name="T14" fmla="*/ 27 w 150"/>
                <a:gd name="T15" fmla="*/ 76 h 137"/>
                <a:gd name="T16" fmla="*/ 75 w 150"/>
                <a:gd name="T17" fmla="*/ 27 h 137"/>
                <a:gd name="T18" fmla="*/ 123 w 150"/>
                <a:gd name="T19" fmla="*/ 76 h 137"/>
                <a:gd name="T20" fmla="*/ 123 w 150"/>
                <a:gd name="T21" fmla="*/ 137 h 137"/>
                <a:gd name="T22" fmla="*/ 92 w 150"/>
                <a:gd name="T23" fmla="*/ 137 h 137"/>
                <a:gd name="T24" fmla="*/ 92 w 150"/>
                <a:gd name="T25" fmla="*/ 76 h 137"/>
                <a:gd name="T26" fmla="*/ 58 w 150"/>
                <a:gd name="T27" fmla="*/ 76 h 137"/>
                <a:gd name="T28" fmla="*/ 58 w 150"/>
                <a:gd name="T29" fmla="*/ 137 h 137"/>
                <a:gd name="T30" fmla="*/ 27 w 150"/>
                <a:gd name="T31" fmla="*/ 137 h 137"/>
                <a:gd name="T32" fmla="*/ 27 w 150"/>
                <a:gd name="T33" fmla="*/ 76 h 137"/>
                <a:gd name="T34" fmla="*/ 103 w 150"/>
                <a:gd name="T35" fmla="*/ 14 h 137"/>
                <a:gd name="T36" fmla="*/ 103 w 150"/>
                <a:gd name="T37" fmla="*/ 0 h 137"/>
                <a:gd name="T38" fmla="*/ 123 w 150"/>
                <a:gd name="T39" fmla="*/ 0 h 137"/>
                <a:gd name="T40" fmla="*/ 123 w 150"/>
                <a:gd name="T41" fmla="*/ 34 h 137"/>
                <a:gd name="T42" fmla="*/ 103 w 150"/>
                <a:gd name="T4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37">
                  <a:moveTo>
                    <a:pt x="0" y="76"/>
                  </a:moveTo>
                  <a:lnTo>
                    <a:pt x="75" y="0"/>
                  </a:lnTo>
                  <a:lnTo>
                    <a:pt x="150" y="76"/>
                  </a:lnTo>
                  <a:lnTo>
                    <a:pt x="137" y="76"/>
                  </a:lnTo>
                  <a:lnTo>
                    <a:pt x="75" y="14"/>
                  </a:lnTo>
                  <a:lnTo>
                    <a:pt x="13" y="76"/>
                  </a:lnTo>
                  <a:lnTo>
                    <a:pt x="0" y="76"/>
                  </a:lnTo>
                  <a:close/>
                  <a:moveTo>
                    <a:pt x="27" y="76"/>
                  </a:moveTo>
                  <a:lnTo>
                    <a:pt x="75" y="27"/>
                  </a:lnTo>
                  <a:lnTo>
                    <a:pt x="123" y="76"/>
                  </a:lnTo>
                  <a:lnTo>
                    <a:pt x="123" y="137"/>
                  </a:lnTo>
                  <a:lnTo>
                    <a:pt x="92" y="137"/>
                  </a:lnTo>
                  <a:lnTo>
                    <a:pt x="92" y="76"/>
                  </a:lnTo>
                  <a:lnTo>
                    <a:pt x="58" y="76"/>
                  </a:lnTo>
                  <a:lnTo>
                    <a:pt x="58" y="137"/>
                  </a:lnTo>
                  <a:lnTo>
                    <a:pt x="27" y="137"/>
                  </a:lnTo>
                  <a:lnTo>
                    <a:pt x="27" y="76"/>
                  </a:lnTo>
                  <a:close/>
                  <a:moveTo>
                    <a:pt x="103" y="14"/>
                  </a:moveTo>
                  <a:lnTo>
                    <a:pt x="103" y="0"/>
                  </a:lnTo>
                  <a:lnTo>
                    <a:pt x="123" y="0"/>
                  </a:lnTo>
                  <a:lnTo>
                    <a:pt x="123" y="34"/>
                  </a:lnTo>
                  <a:lnTo>
                    <a:pt x="103" y="14"/>
                  </a:lnTo>
                  <a:close/>
                </a:path>
              </a:pathLst>
            </a:custGeom>
            <a:solidFill>
              <a:schemeClr val="bg1"/>
            </a:solidFill>
            <a:ln>
              <a:noFill/>
            </a:ln>
          </p:spPr>
          <p:txBody>
            <a:bodyPr vert="horz" wrap="square" lIns="57150" tIns="28575" rIns="57150" bIns="28575" numCol="1" anchor="t" anchorCtr="0" compatLnSpc="1"/>
            <a:p>
              <a:pPr marL="0" marR="0" lvl="0" indent="0" algn="l" defTabSz="1536065" rtl="0" eaLnBrk="1" fontAlgn="auto" latinLnBrk="0" hangingPunct="1">
                <a:lnSpc>
                  <a:spcPct val="100000"/>
                </a:lnSpc>
                <a:spcBef>
                  <a:spcPts val="0"/>
                </a:spcBef>
                <a:spcAft>
                  <a:spcPts val="0"/>
                </a:spcAft>
                <a:buClrTx/>
                <a:buSzTx/>
                <a:buFontTx/>
                <a:buNone/>
                <a:defRPr/>
              </a:pPr>
              <a:endParaRPr kumimoji="0" lang="en-US" sz="189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0" name="组合 19"/>
          <p:cNvGrpSpPr/>
          <p:nvPr/>
        </p:nvGrpSpPr>
        <p:grpSpPr>
          <a:xfrm>
            <a:off x="4359910" y="4172585"/>
            <a:ext cx="6541770" cy="1242060"/>
            <a:chOff x="8056" y="5477"/>
            <a:chExt cx="10302" cy="1956"/>
          </a:xfrm>
        </p:grpSpPr>
        <p:grpSp>
          <p:nvGrpSpPr>
            <p:cNvPr id="14" name="组合 13"/>
            <p:cNvGrpSpPr/>
            <p:nvPr/>
          </p:nvGrpSpPr>
          <p:grpSpPr>
            <a:xfrm>
              <a:off x="10090" y="5619"/>
              <a:ext cx="8268" cy="1814"/>
              <a:chOff x="10690" y="3219"/>
              <a:chExt cx="8268" cy="1814"/>
            </a:xfrm>
          </p:grpSpPr>
          <p:sp>
            <p:nvSpPr>
              <p:cNvPr id="15" name="文本框 14"/>
              <p:cNvSpPr txBox="1"/>
              <p:nvPr/>
            </p:nvSpPr>
            <p:spPr>
              <a:xfrm>
                <a:off x="10690" y="3219"/>
                <a:ext cx="5715" cy="725"/>
              </a:xfrm>
              <a:prstGeom prst="rect">
                <a:avLst/>
              </a:prstGeom>
              <a:noFill/>
            </p:spPr>
            <p:txBody>
              <a:bodyPr wrap="square" rtlCol="0">
                <a:spAutoFit/>
                <a:scene3d>
                  <a:camera prst="orthographicFront"/>
                  <a:lightRig rig="threePt" dir="t"/>
                </a:scene3d>
                <a:sp3d contourW="12700"/>
              </a:bodyPr>
              <a:p>
                <a:pPr algn="l"/>
                <a:r>
                  <a:rPr lang="zh-CN" altLang="en-US" sz="2400" b="1" dirty="0">
                    <a:solidFill>
                      <a:srgbClr val="36474E"/>
                    </a:solidFill>
                    <a:latin typeface="微软雅黑" panose="020B0503020204020204" charset="-122"/>
                    <a:ea typeface="微软雅黑" panose="020B0503020204020204" charset="-122"/>
                  </a:rPr>
                  <a:t>未就业</a:t>
                </a:r>
                <a:endParaRPr lang="zh-CN" altLang="en-US" sz="2400" b="1" dirty="0">
                  <a:solidFill>
                    <a:srgbClr val="36474E"/>
                  </a:solidFill>
                  <a:latin typeface="微软雅黑" panose="020B0503020204020204" charset="-122"/>
                  <a:ea typeface="微软雅黑" panose="020B0503020204020204" charset="-122"/>
                </a:endParaRPr>
              </a:p>
            </p:txBody>
          </p:sp>
          <p:sp>
            <p:nvSpPr>
              <p:cNvPr id="16" name="文本框 15"/>
              <p:cNvSpPr txBox="1"/>
              <p:nvPr/>
            </p:nvSpPr>
            <p:spPr>
              <a:xfrm>
                <a:off x="10720" y="3920"/>
                <a:ext cx="8238" cy="1113"/>
              </a:xfrm>
              <a:prstGeom prst="rect">
                <a:avLst/>
              </a:prstGeom>
              <a:noFill/>
            </p:spPr>
            <p:txBody>
              <a:bodyPr wrap="square" rtlCol="0">
                <a:spAutoFit/>
                <a:scene3d>
                  <a:camera prst="orthographicFront"/>
                  <a:lightRig rig="threePt" dir="t"/>
                </a:scene3d>
                <a:sp3d contourW="12700"/>
              </a:bodyPr>
              <a:p>
                <a:pPr algn="l"/>
                <a:r>
                  <a:rPr sz="2000" b="1" spc="140">
                    <a:solidFill>
                      <a:srgbClr val="36474E"/>
                    </a:solidFill>
                    <a:uFillTx/>
                    <a:latin typeface="Arial" panose="020B0604020202020204" pitchFamily="34" charset="0"/>
                    <a:cs typeface="Arial" panose="020B0604020202020204" pitchFamily="34" charset="0"/>
                    <a:sym typeface="+mn-ea"/>
                  </a:rPr>
                  <a:t>在退役后按规定办理参保和关系转移接续（</a:t>
                </a:r>
                <a:r>
                  <a:rPr sz="2000" b="1" spc="140">
                    <a:solidFill>
                      <a:srgbClr val="36474E"/>
                    </a:solidFill>
                    <a:uFillTx/>
                    <a:latin typeface="微软雅黑" panose="020B0503020204020204" charset="-122"/>
                    <a:ea typeface="微软雅黑" panose="020B0503020204020204" charset="-122"/>
                    <a:cs typeface="Arial" panose="020B0604020202020204" pitchFamily="34" charset="0"/>
                    <a:sym typeface="+mn-ea"/>
                  </a:rPr>
                  <a:t>参保人自己选择险种</a:t>
                </a:r>
                <a:r>
                  <a:rPr lang="zh-CN" sz="2000" b="1" spc="140">
                    <a:solidFill>
                      <a:srgbClr val="36474E"/>
                    </a:solidFill>
                    <a:uFillTx/>
                    <a:latin typeface="微软雅黑" panose="020B0503020204020204" charset="-122"/>
                    <a:ea typeface="微软雅黑" panose="020B0503020204020204" charset="-122"/>
                    <a:cs typeface="Arial" panose="020B0604020202020204" pitchFamily="34" charset="0"/>
                    <a:sym typeface="+mn-ea"/>
                  </a:rPr>
                  <a:t>，全年均可办理</a:t>
                </a:r>
                <a:r>
                  <a:rPr sz="2000" b="1" spc="140">
                    <a:solidFill>
                      <a:srgbClr val="36474E"/>
                    </a:solidFill>
                    <a:uFillTx/>
                    <a:latin typeface="Arial" panose="020B0604020202020204" pitchFamily="34" charset="0"/>
                    <a:cs typeface="Arial" panose="020B0604020202020204" pitchFamily="34" charset="0"/>
                    <a:sym typeface="+mn-ea"/>
                  </a:rPr>
                  <a:t>）</a:t>
                </a:r>
                <a:endParaRPr sz="2000" b="1" spc="140">
                  <a:solidFill>
                    <a:srgbClr val="36474E"/>
                  </a:solidFill>
                  <a:uFillTx/>
                  <a:latin typeface="Arial" panose="020B0604020202020204" pitchFamily="34" charset="0"/>
                  <a:cs typeface="Arial" panose="020B0604020202020204" pitchFamily="34" charset="0"/>
                  <a:sym typeface="+mn-ea"/>
                </a:endParaRPr>
              </a:p>
            </p:txBody>
          </p:sp>
        </p:grpSp>
        <p:sp>
          <p:nvSpPr>
            <p:cNvPr id="18" name="矩形 17"/>
            <p:cNvSpPr/>
            <p:nvPr/>
          </p:nvSpPr>
          <p:spPr>
            <a:xfrm>
              <a:off x="8056" y="5477"/>
              <a:ext cx="1644" cy="1644"/>
            </a:xfrm>
            <a:prstGeom prst="rect">
              <a:avLst/>
            </a:prstGeom>
            <a:solidFill>
              <a:srgbClr val="C0D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6474E"/>
                </a:solidFill>
              </a:endParaRPr>
            </a:p>
          </p:txBody>
        </p:sp>
      </p:grpSp>
      <p:sp>
        <p:nvSpPr>
          <p:cNvPr id="76" name="Freeform 17"/>
          <p:cNvSpPr>
            <a:spLocks noChangeAspect="1" noEditPoints="1"/>
          </p:cNvSpPr>
          <p:nvPr/>
        </p:nvSpPr>
        <p:spPr bwMode="auto">
          <a:xfrm>
            <a:off x="4689925" y="4461113"/>
            <a:ext cx="434132" cy="468000"/>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rgbClr val="007890"/>
          </a:solidFill>
          <a:ln>
            <a:noFill/>
          </a:ln>
        </p:spPr>
        <p:txBody>
          <a:bodyPr vert="horz" wrap="square" lIns="57150" tIns="28575" rIns="57150" bIns="28575" numCol="1" anchor="t" anchorCtr="0" compatLnSpc="1"/>
          <a:p>
            <a:pPr marL="0" marR="0" lvl="0" indent="0" algn="l" defTabSz="1536065" rtl="0" eaLnBrk="1" fontAlgn="auto" latinLnBrk="0" hangingPunct="1">
              <a:lnSpc>
                <a:spcPct val="100000"/>
              </a:lnSpc>
              <a:spcBef>
                <a:spcPts val="0"/>
              </a:spcBef>
              <a:spcAft>
                <a:spcPts val="0"/>
              </a:spcAft>
              <a:buClrTx/>
              <a:buSzTx/>
              <a:buFontTx/>
              <a:buNone/>
              <a:defRPr/>
            </a:pPr>
            <a:endParaRPr kumimoji="0" lang="en-US" sz="1890" b="0" i="0" u="none" strike="noStrike" kern="1200" cap="none" spc="0" normalizeH="0" baseline="0" noProof="0">
              <a:ln>
                <a:noFill/>
              </a:ln>
              <a:solidFill>
                <a:schemeClr val="tx1"/>
              </a:solidFill>
              <a:effectLst/>
              <a:uLnTx/>
              <a:uFillTx/>
              <a:latin typeface="+mn-lt"/>
              <a:ea typeface="+mn-ea"/>
              <a:cs typeface="+mn-cs"/>
            </a:endParaRPr>
          </a:p>
        </p:txBody>
      </p:sp>
      <p:sp>
        <p:nvSpPr>
          <p:cNvPr id="2" name="矩形 1"/>
          <p:cNvSpPr/>
          <p:nvPr/>
        </p:nvSpPr>
        <p:spPr>
          <a:xfrm>
            <a:off x="1118235" y="2011045"/>
            <a:ext cx="2556510" cy="3613785"/>
          </a:xfrm>
          <a:prstGeom prst="rect">
            <a:avLst/>
          </a:prstGeom>
          <a:noFill/>
          <a:ln w="69850">
            <a:solidFill>
              <a:srgbClr val="0080A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1118235" y="2046582"/>
            <a:ext cx="2417219" cy="3595058"/>
            <a:chOff x="1539" y="1730"/>
            <a:chExt cx="5911" cy="11135"/>
          </a:xfrm>
        </p:grpSpPr>
        <p:pic>
          <p:nvPicPr>
            <p:cNvPr id="4" name="图片 3" descr="jhk-1590228716579"/>
            <p:cNvPicPr>
              <a:picLocks noChangeAspect="1"/>
            </p:cNvPicPr>
            <p:nvPr/>
          </p:nvPicPr>
          <p:blipFill>
            <a:blip r:embed="rId3"/>
            <a:srcRect l="6059" r="45889"/>
            <a:stretch>
              <a:fillRect/>
            </a:stretch>
          </p:blipFill>
          <p:spPr>
            <a:xfrm>
              <a:off x="1896" y="2017"/>
              <a:ext cx="5196" cy="10575"/>
            </a:xfrm>
            <a:prstGeom prst="rect">
              <a:avLst/>
            </a:prstGeom>
          </p:spPr>
        </p:pic>
        <p:pic>
          <p:nvPicPr>
            <p:cNvPr id="8" name="图片 7" descr="701f0dcbfe5859b3aef99c47b2896754"/>
            <p:cNvPicPr>
              <a:picLocks noChangeAspect="1"/>
            </p:cNvPicPr>
            <p:nvPr/>
          </p:nvPicPr>
          <p:blipFill>
            <a:blip r:embed="rId4"/>
            <a:stretch>
              <a:fillRect/>
            </a:stretch>
          </p:blipFill>
          <p:spPr>
            <a:xfrm>
              <a:off x="1539" y="1730"/>
              <a:ext cx="5911" cy="1113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9" name="组合 58"/>
          <p:cNvGrpSpPr>
            <a:grpSpLocks noChangeAspect="1"/>
          </p:cNvGrpSpPr>
          <p:nvPr/>
        </p:nvGrpSpPr>
        <p:grpSpPr>
          <a:xfrm>
            <a:off x="-12700" y="-7620"/>
            <a:ext cx="961899" cy="1548000"/>
            <a:chOff x="0" y="-12"/>
            <a:chExt cx="2104" cy="3386"/>
          </a:xfrm>
        </p:grpSpPr>
        <p:sp>
          <p:nvSpPr>
            <p:cNvPr id="60"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63" name="文本框 62"/>
          <p:cNvSpPr txBox="1"/>
          <p:nvPr/>
        </p:nvSpPr>
        <p:spPr>
          <a:xfrm>
            <a:off x="923925" y="207645"/>
            <a:ext cx="6195060" cy="70675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微软雅黑" panose="020B0503020204020204" charset="-122"/>
                <a:ea typeface="微软雅黑" panose="020B0503020204020204" charset="-122"/>
                <a:cs typeface="+mn-lt"/>
                <a:sym typeface="+mn-ea"/>
              </a:rPr>
              <a:t>三、外国人到本地参保</a:t>
            </a:r>
            <a:endParaRPr lang="zh-CN" altLang="en-US" sz="4000" b="1" dirty="0">
              <a:solidFill>
                <a:srgbClr val="35464E"/>
              </a:solidFill>
              <a:uFillTx/>
              <a:latin typeface="微软雅黑" panose="020B0503020204020204" charset="-122"/>
              <a:ea typeface="微软雅黑" panose="020B0503020204020204" charset="-122"/>
              <a:cs typeface="+mn-lt"/>
              <a:sym typeface="+mn-ea"/>
            </a:endParaRPr>
          </a:p>
        </p:txBody>
      </p:sp>
      <p:cxnSp>
        <p:nvCxnSpPr>
          <p:cNvPr id="65" name="直接连接符 64"/>
          <p:cNvCxnSpPr/>
          <p:nvPr/>
        </p:nvCxnSpPr>
        <p:spPr>
          <a:xfrm>
            <a:off x="107061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0">
            <a:off x="-58420" y="1721485"/>
            <a:ext cx="12743815" cy="4192905"/>
            <a:chOff x="-173" y="2819"/>
            <a:chExt cx="20069" cy="6603"/>
          </a:xfrm>
        </p:grpSpPr>
        <p:sp>
          <p:nvSpPr>
            <p:cNvPr id="13" name="任意多边形 12"/>
            <p:cNvSpPr/>
            <p:nvPr/>
          </p:nvSpPr>
          <p:spPr>
            <a:xfrm rot="718279">
              <a:off x="-173" y="3696"/>
              <a:ext cx="20069" cy="5377"/>
            </a:xfrm>
            <a:custGeom>
              <a:avLst/>
              <a:gdLst>
                <a:gd name="connsiteX0" fmla="*/ 3355264 w 12743580"/>
                <a:gd name="connsiteY0" fmla="*/ 1112730 h 3364286"/>
                <a:gd name="connsiteX1" fmla="*/ 4383670 w 12743580"/>
                <a:gd name="connsiteY1" fmla="*/ 904507 h 3364286"/>
                <a:gd name="connsiteX2" fmla="*/ 11946005 w 12743580"/>
                <a:gd name="connsiteY2" fmla="*/ 464 h 3364286"/>
                <a:gd name="connsiteX3" fmla="*/ 12054964 w 12743580"/>
                <a:gd name="connsiteY3" fmla="*/ 0 h 3364286"/>
                <a:gd name="connsiteX4" fmla="*/ 12514830 w 12743580"/>
                <a:gd name="connsiteY4" fmla="*/ 2168837 h 3364286"/>
                <a:gd name="connsiteX5" fmla="*/ 12514829 w 12743580"/>
                <a:gd name="connsiteY5" fmla="*/ 2168837 h 3364286"/>
                <a:gd name="connsiteX6" fmla="*/ 12743580 w 12743580"/>
                <a:gd name="connsiteY6" fmla="*/ 3247681 h 3364286"/>
                <a:gd name="connsiteX7" fmla="*/ 12396464 w 12743580"/>
                <a:gd name="connsiteY7" fmla="*/ 3165012 h 3364286"/>
                <a:gd name="connsiteX8" fmla="*/ 10839355 w 12743580"/>
                <a:gd name="connsiteY8" fmla="*/ 2878470 h 3364286"/>
                <a:gd name="connsiteX9" fmla="*/ 10581537 w 12743580"/>
                <a:gd name="connsiteY9" fmla="*/ 2843147 h 3364286"/>
                <a:gd name="connsiteX10" fmla="*/ 10420758 w 12743580"/>
                <a:gd name="connsiteY10" fmla="*/ 2821118 h 3364286"/>
                <a:gd name="connsiteX11" fmla="*/ 6742420 w 12743580"/>
                <a:gd name="connsiteY11" fmla="*/ 2596060 h 3364286"/>
                <a:gd name="connsiteX12" fmla="*/ 388499 w 12743580"/>
                <a:gd name="connsiteY12" fmla="*/ 3340045 h 3364286"/>
                <a:gd name="connsiteX13" fmla="*/ 304604 w 12743580"/>
                <a:gd name="connsiteY13" fmla="*/ 3364286 h 3364286"/>
                <a:gd name="connsiteX14" fmla="*/ 0 w 12743580"/>
                <a:gd name="connsiteY14" fmla="*/ 1927700 h 3364286"/>
                <a:gd name="connsiteX15" fmla="*/ 47558 w 12743580"/>
                <a:gd name="connsiteY15" fmla="*/ 1914264 h 3364286"/>
                <a:gd name="connsiteX16" fmla="*/ 3355264 w 12743580"/>
                <a:gd name="connsiteY16" fmla="*/ 1112730 h 33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43580" h="3364286">
                  <a:moveTo>
                    <a:pt x="3355264" y="1112730"/>
                  </a:moveTo>
                  <a:cubicBezTo>
                    <a:pt x="3692846" y="1041430"/>
                    <a:pt x="4035920" y="971922"/>
                    <a:pt x="4383670" y="904507"/>
                  </a:cubicBezTo>
                  <a:cubicBezTo>
                    <a:pt x="7339542" y="331479"/>
                    <a:pt x="10038591" y="24990"/>
                    <a:pt x="11946005" y="464"/>
                  </a:cubicBezTo>
                  <a:lnTo>
                    <a:pt x="12054964" y="0"/>
                  </a:lnTo>
                  <a:lnTo>
                    <a:pt x="12514830" y="2168837"/>
                  </a:lnTo>
                  <a:lnTo>
                    <a:pt x="12514829" y="2168837"/>
                  </a:lnTo>
                  <a:lnTo>
                    <a:pt x="12743580" y="3247681"/>
                  </a:lnTo>
                  <a:lnTo>
                    <a:pt x="12396464" y="3165012"/>
                  </a:lnTo>
                  <a:cubicBezTo>
                    <a:pt x="11911340" y="3055062"/>
                    <a:pt x="11390192" y="2958908"/>
                    <a:pt x="10839355" y="2878470"/>
                  </a:cubicBezTo>
                  <a:lnTo>
                    <a:pt x="10581537" y="2843147"/>
                  </a:lnTo>
                  <a:lnTo>
                    <a:pt x="10420758" y="2821118"/>
                  </a:lnTo>
                  <a:cubicBezTo>
                    <a:pt x="9290184" y="2676198"/>
                    <a:pt x="8047183" y="2596060"/>
                    <a:pt x="6742420" y="2596060"/>
                  </a:cubicBezTo>
                  <a:cubicBezTo>
                    <a:pt x="4295989" y="2596060"/>
                    <a:pt x="2066686" y="2877794"/>
                    <a:pt x="388499" y="3340045"/>
                  </a:cubicBezTo>
                  <a:lnTo>
                    <a:pt x="304604" y="3364286"/>
                  </a:lnTo>
                  <a:lnTo>
                    <a:pt x="0" y="1927700"/>
                  </a:lnTo>
                  <a:lnTo>
                    <a:pt x="47558" y="1914264"/>
                  </a:lnTo>
                  <a:cubicBezTo>
                    <a:pt x="1059483" y="1633777"/>
                    <a:pt x="2173730" y="1362281"/>
                    <a:pt x="3355264" y="1112730"/>
                  </a:cubicBezTo>
                  <a:close/>
                </a:path>
              </a:pathLst>
            </a:custGeom>
            <a:solidFill>
              <a:srgbClr val="C9E5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4" name="任意多边形 13"/>
            <p:cNvSpPr/>
            <p:nvPr/>
          </p:nvSpPr>
          <p:spPr>
            <a:xfrm>
              <a:off x="7" y="2819"/>
              <a:ext cx="19200" cy="6603"/>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9E5E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sp>
        <p:nvSpPr>
          <p:cNvPr id="15" name="TextBox 37"/>
          <p:cNvSpPr txBox="1"/>
          <p:nvPr/>
        </p:nvSpPr>
        <p:spPr>
          <a:xfrm>
            <a:off x="1069975" y="1600200"/>
            <a:ext cx="4004945" cy="2676525"/>
          </a:xfrm>
          <a:prstGeom prst="rect">
            <a:avLst/>
          </a:prstGeom>
          <a:noFill/>
        </p:spPr>
        <p:txBody>
          <a:bodyPr wrap="square" rtlCol="0">
            <a:spAutoFit/>
          </a:bodyPr>
          <a:p>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     按照</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中组部  人力资源社会保障部  公安部等</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25</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部门关于印发</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&lt;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外国人在中国永久居留享有相关待遇的办法</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&gt;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的通知</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（人社部发［</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2012</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53</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号）规定。</a:t>
            </a:r>
            <a:endPar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endParaRPr>
          </a:p>
          <a:p>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  </a:t>
            </a:r>
            <a:endPar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endParaRPr>
          </a:p>
        </p:txBody>
      </p:sp>
      <p:pic>
        <p:nvPicPr>
          <p:cNvPr id="16" name="图片 15" descr="20141211155835773.jpg"/>
          <p:cNvPicPr>
            <a:picLocks noChangeAspect="1"/>
          </p:cNvPicPr>
          <p:nvPr/>
        </p:nvPicPr>
        <p:blipFill>
          <a:blip r:embed="rId3"/>
          <a:stretch>
            <a:fillRect/>
          </a:stretch>
        </p:blipFill>
        <p:spPr>
          <a:xfrm>
            <a:off x="5074920" y="2211070"/>
            <a:ext cx="2805430" cy="2334895"/>
          </a:xfrm>
          <a:prstGeom prst="rect">
            <a:avLst/>
          </a:prstGeom>
        </p:spPr>
      </p:pic>
      <p:sp>
        <p:nvSpPr>
          <p:cNvPr id="17" name="TextBox 60"/>
          <p:cNvSpPr txBox="1"/>
          <p:nvPr/>
        </p:nvSpPr>
        <p:spPr>
          <a:xfrm>
            <a:off x="7969250" y="3707765"/>
            <a:ext cx="3746500" cy="2306955"/>
          </a:xfrm>
          <a:prstGeom prst="rect">
            <a:avLst/>
          </a:prstGeom>
          <a:noFill/>
        </p:spPr>
        <p:txBody>
          <a:bodyPr wrap="square" rtlCol="0">
            <a:spAutoFit/>
          </a:bodyPr>
          <a:p>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     凡持有中国</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外国人永久居留证</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的外籍人员可以</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外国人永久居留证</a:t>
            </a:r>
            <a:r>
              <a:rPr lang="en-US" altLang="zh-CN"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rPr>
              <a:t>作为有效身份证件办理参加城乡居民医疗保险并享受相关待遇。</a:t>
            </a:r>
            <a:endParaRPr lang="zh-CN" altLang="en-US" sz="2400" dirty="0" smtClean="0">
              <a:solidFill>
                <a:schemeClr val="tx1">
                  <a:lumMod val="65000"/>
                  <a:lumOff val="3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18" name="六角星 17"/>
          <p:cNvSpPr/>
          <p:nvPr/>
        </p:nvSpPr>
        <p:spPr>
          <a:xfrm>
            <a:off x="8061820" y="3473042"/>
            <a:ext cx="310393" cy="4278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方正小标宋_GBK" panose="03000509000000000000" charset="-122"/>
              <a:ea typeface="方正小标宋_GBK" panose="03000509000000000000" charset="-122"/>
            </a:endParaRPr>
          </a:p>
        </p:txBody>
      </p:sp>
      <p:sp>
        <p:nvSpPr>
          <p:cNvPr id="19" name="六角星 18"/>
          <p:cNvSpPr/>
          <p:nvPr/>
        </p:nvSpPr>
        <p:spPr>
          <a:xfrm>
            <a:off x="1180325" y="1425802"/>
            <a:ext cx="310393" cy="4278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方正小标宋_GBK" panose="03000509000000000000" charset="-122"/>
              <a:ea typeface="方正小标宋_GBK" panose="03000509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a:grpSpLocks noChangeAspect="1"/>
          </p:cNvGrpSpPr>
          <p:nvPr/>
        </p:nvGrpSpPr>
        <p:grpSpPr>
          <a:xfrm>
            <a:off x="-41910" y="-7620"/>
            <a:ext cx="961899" cy="1548000"/>
            <a:chOff x="0" y="-12"/>
            <a:chExt cx="2104" cy="3386"/>
          </a:xfrm>
        </p:grpSpPr>
        <p:sp>
          <p:nvSpPr>
            <p:cNvPr id="2"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6" name="文本框 5"/>
          <p:cNvSpPr txBox="1"/>
          <p:nvPr/>
        </p:nvSpPr>
        <p:spPr>
          <a:xfrm>
            <a:off x="894715" y="207645"/>
            <a:ext cx="7512050" cy="70675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微软雅黑" panose="020B0503020204020204" charset="-122"/>
                <a:ea typeface="微软雅黑" panose="020B0503020204020204" charset="-122"/>
                <a:cs typeface="+mn-lt"/>
                <a:sym typeface="+mn-ea"/>
              </a:rPr>
              <a:t>四、缴费方式</a:t>
            </a:r>
            <a:r>
              <a:rPr lang="en-US" altLang="zh-CN" sz="3200" b="1" dirty="0">
                <a:solidFill>
                  <a:srgbClr val="35464E"/>
                </a:solidFill>
                <a:uFillTx/>
                <a:latin typeface="微软雅黑" panose="020B0503020204020204" charset="-122"/>
                <a:ea typeface="微软雅黑" panose="020B0503020204020204" charset="-122"/>
                <a:cs typeface="+mn-lt"/>
                <a:sym typeface="+mn-ea"/>
              </a:rPr>
              <a:t>——</a:t>
            </a:r>
            <a:r>
              <a:rPr lang="zh-CN" altLang="en-US" sz="3200" b="1" dirty="0">
                <a:solidFill>
                  <a:srgbClr val="35464E"/>
                </a:solidFill>
                <a:uFillTx/>
                <a:latin typeface="微软雅黑" panose="020B0503020204020204" charset="-122"/>
                <a:ea typeface="微软雅黑" panose="020B0503020204020204" charset="-122"/>
                <a:cs typeface="+mn-lt"/>
                <a:sym typeface="+mn-ea"/>
              </a:rPr>
              <a:t>多元化缴费</a:t>
            </a:r>
            <a:endParaRPr lang="zh-CN" altLang="en-US" sz="3200" b="1" dirty="0">
              <a:solidFill>
                <a:srgbClr val="35464E"/>
              </a:solidFill>
              <a:uFillTx/>
              <a:latin typeface="微软雅黑" panose="020B0503020204020204" charset="-122"/>
              <a:ea typeface="微软雅黑" panose="020B0503020204020204" charset="-122"/>
              <a:cs typeface="+mn-lt"/>
              <a:sym typeface="+mn-ea"/>
            </a:endParaRPr>
          </a:p>
        </p:txBody>
      </p:sp>
      <p:grpSp>
        <p:nvGrpSpPr>
          <p:cNvPr id="19" name="组合 18"/>
          <p:cNvGrpSpPr/>
          <p:nvPr/>
        </p:nvGrpSpPr>
        <p:grpSpPr>
          <a:xfrm rot="0">
            <a:off x="-58420" y="1721485"/>
            <a:ext cx="12743815" cy="4192905"/>
            <a:chOff x="-173" y="2819"/>
            <a:chExt cx="20069" cy="6603"/>
          </a:xfrm>
        </p:grpSpPr>
        <p:sp>
          <p:nvSpPr>
            <p:cNvPr id="24" name="任意多边形 23"/>
            <p:cNvSpPr/>
            <p:nvPr/>
          </p:nvSpPr>
          <p:spPr>
            <a:xfrm rot="718279">
              <a:off x="-173" y="3696"/>
              <a:ext cx="20069" cy="5377"/>
            </a:xfrm>
            <a:custGeom>
              <a:avLst/>
              <a:gdLst>
                <a:gd name="connsiteX0" fmla="*/ 3355264 w 12743580"/>
                <a:gd name="connsiteY0" fmla="*/ 1112730 h 3364286"/>
                <a:gd name="connsiteX1" fmla="*/ 4383670 w 12743580"/>
                <a:gd name="connsiteY1" fmla="*/ 904507 h 3364286"/>
                <a:gd name="connsiteX2" fmla="*/ 11946005 w 12743580"/>
                <a:gd name="connsiteY2" fmla="*/ 464 h 3364286"/>
                <a:gd name="connsiteX3" fmla="*/ 12054964 w 12743580"/>
                <a:gd name="connsiteY3" fmla="*/ 0 h 3364286"/>
                <a:gd name="connsiteX4" fmla="*/ 12514830 w 12743580"/>
                <a:gd name="connsiteY4" fmla="*/ 2168837 h 3364286"/>
                <a:gd name="connsiteX5" fmla="*/ 12514829 w 12743580"/>
                <a:gd name="connsiteY5" fmla="*/ 2168837 h 3364286"/>
                <a:gd name="connsiteX6" fmla="*/ 12743580 w 12743580"/>
                <a:gd name="connsiteY6" fmla="*/ 3247681 h 3364286"/>
                <a:gd name="connsiteX7" fmla="*/ 12396464 w 12743580"/>
                <a:gd name="connsiteY7" fmla="*/ 3165012 h 3364286"/>
                <a:gd name="connsiteX8" fmla="*/ 10839355 w 12743580"/>
                <a:gd name="connsiteY8" fmla="*/ 2878470 h 3364286"/>
                <a:gd name="connsiteX9" fmla="*/ 10581537 w 12743580"/>
                <a:gd name="connsiteY9" fmla="*/ 2843147 h 3364286"/>
                <a:gd name="connsiteX10" fmla="*/ 10420758 w 12743580"/>
                <a:gd name="connsiteY10" fmla="*/ 2821118 h 3364286"/>
                <a:gd name="connsiteX11" fmla="*/ 6742420 w 12743580"/>
                <a:gd name="connsiteY11" fmla="*/ 2596060 h 3364286"/>
                <a:gd name="connsiteX12" fmla="*/ 388499 w 12743580"/>
                <a:gd name="connsiteY12" fmla="*/ 3340045 h 3364286"/>
                <a:gd name="connsiteX13" fmla="*/ 304604 w 12743580"/>
                <a:gd name="connsiteY13" fmla="*/ 3364286 h 3364286"/>
                <a:gd name="connsiteX14" fmla="*/ 0 w 12743580"/>
                <a:gd name="connsiteY14" fmla="*/ 1927700 h 3364286"/>
                <a:gd name="connsiteX15" fmla="*/ 47558 w 12743580"/>
                <a:gd name="connsiteY15" fmla="*/ 1914264 h 3364286"/>
                <a:gd name="connsiteX16" fmla="*/ 3355264 w 12743580"/>
                <a:gd name="connsiteY16" fmla="*/ 1112730 h 33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43580" h="3364286">
                  <a:moveTo>
                    <a:pt x="3355264" y="1112730"/>
                  </a:moveTo>
                  <a:cubicBezTo>
                    <a:pt x="3692846" y="1041430"/>
                    <a:pt x="4035920" y="971922"/>
                    <a:pt x="4383670" y="904507"/>
                  </a:cubicBezTo>
                  <a:cubicBezTo>
                    <a:pt x="7339542" y="331479"/>
                    <a:pt x="10038591" y="24990"/>
                    <a:pt x="11946005" y="464"/>
                  </a:cubicBezTo>
                  <a:lnTo>
                    <a:pt x="12054964" y="0"/>
                  </a:lnTo>
                  <a:lnTo>
                    <a:pt x="12514830" y="2168837"/>
                  </a:lnTo>
                  <a:lnTo>
                    <a:pt x="12514829" y="2168837"/>
                  </a:lnTo>
                  <a:lnTo>
                    <a:pt x="12743580" y="3247681"/>
                  </a:lnTo>
                  <a:lnTo>
                    <a:pt x="12396464" y="3165012"/>
                  </a:lnTo>
                  <a:cubicBezTo>
                    <a:pt x="11911340" y="3055062"/>
                    <a:pt x="11390192" y="2958908"/>
                    <a:pt x="10839355" y="2878470"/>
                  </a:cubicBezTo>
                  <a:lnTo>
                    <a:pt x="10581537" y="2843147"/>
                  </a:lnTo>
                  <a:lnTo>
                    <a:pt x="10420758" y="2821118"/>
                  </a:lnTo>
                  <a:cubicBezTo>
                    <a:pt x="9290184" y="2676198"/>
                    <a:pt x="8047183" y="2596060"/>
                    <a:pt x="6742420" y="2596060"/>
                  </a:cubicBezTo>
                  <a:cubicBezTo>
                    <a:pt x="4295989" y="2596060"/>
                    <a:pt x="2066686" y="2877794"/>
                    <a:pt x="388499" y="3340045"/>
                  </a:cubicBezTo>
                  <a:lnTo>
                    <a:pt x="304604" y="3364286"/>
                  </a:lnTo>
                  <a:lnTo>
                    <a:pt x="0" y="1927700"/>
                  </a:lnTo>
                  <a:lnTo>
                    <a:pt x="47558" y="1914264"/>
                  </a:lnTo>
                  <a:cubicBezTo>
                    <a:pt x="1059483" y="1633777"/>
                    <a:pt x="2173730" y="1362281"/>
                    <a:pt x="3355264" y="1112730"/>
                  </a:cubicBezTo>
                  <a:close/>
                </a:path>
              </a:pathLst>
            </a:custGeom>
            <a:solidFill>
              <a:srgbClr val="C9E5E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5" name="任意多边形 24"/>
            <p:cNvSpPr/>
            <p:nvPr/>
          </p:nvSpPr>
          <p:spPr>
            <a:xfrm>
              <a:off x="7" y="2819"/>
              <a:ext cx="19200" cy="6603"/>
            </a:xfrm>
            <a:custGeom>
              <a:avLst/>
              <a:gdLst>
                <a:gd name="connsiteX0" fmla="*/ 12192001 w 12192001"/>
                <a:gd name="connsiteY0" fmla="*/ 0 h 4192828"/>
                <a:gd name="connsiteX1" fmla="*/ 12192001 w 12192001"/>
                <a:gd name="connsiteY1" fmla="*/ 3496755 h 4192828"/>
                <a:gd name="connsiteX2" fmla="*/ 12034413 w 12192001"/>
                <a:gd name="connsiteY2" fmla="*/ 3529036 h 4192828"/>
                <a:gd name="connsiteX3" fmla="*/ 4490538 w 12192001"/>
                <a:gd name="connsiteY3" fmla="*/ 4192828 h 4192828"/>
                <a:gd name="connsiteX4" fmla="*/ 478233 w 12192001"/>
                <a:gd name="connsiteY4" fmla="*/ 4018088 h 4192828"/>
                <a:gd name="connsiteX5" fmla="*/ 0 w 12192001"/>
                <a:gd name="connsiteY5" fmla="*/ 3971475 h 4192828"/>
                <a:gd name="connsiteX6" fmla="*/ 0 w 12192001"/>
                <a:gd name="connsiteY6" fmla="*/ 2632426 h 4192828"/>
                <a:gd name="connsiteX7" fmla="*/ 34316 w 12192001"/>
                <a:gd name="connsiteY7" fmla="*/ 2632393 h 4192828"/>
                <a:gd name="connsiteX8" fmla="*/ 3864355 w 12192001"/>
                <a:gd name="connsiteY8" fmla="*/ 2372205 h 4192828"/>
                <a:gd name="connsiteX9" fmla="*/ 12067969 w 12192001"/>
                <a:gd name="connsiteY9" fmla="*/ 77828 h 4192828"/>
                <a:gd name="connsiteX10" fmla="*/ 12192001 w 12192001"/>
                <a:gd name="connsiteY10" fmla="*/ 0 h 41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4192828">
                  <a:moveTo>
                    <a:pt x="12192001" y="0"/>
                  </a:moveTo>
                  <a:lnTo>
                    <a:pt x="12192001" y="3496755"/>
                  </a:lnTo>
                  <a:lnTo>
                    <a:pt x="12034413" y="3529036"/>
                  </a:lnTo>
                  <a:cubicBezTo>
                    <a:pt x="9880969" y="3948120"/>
                    <a:pt x="7284959" y="4192828"/>
                    <a:pt x="4490538" y="4192828"/>
                  </a:cubicBezTo>
                  <a:cubicBezTo>
                    <a:pt x="3093327" y="4192828"/>
                    <a:pt x="1745719" y="4131651"/>
                    <a:pt x="478233" y="4018088"/>
                  </a:cubicBezTo>
                  <a:lnTo>
                    <a:pt x="0" y="3971475"/>
                  </a:lnTo>
                  <a:lnTo>
                    <a:pt x="0" y="2632426"/>
                  </a:lnTo>
                  <a:lnTo>
                    <a:pt x="34316" y="2632393"/>
                  </a:lnTo>
                  <a:cubicBezTo>
                    <a:pt x="1220069" y="2622078"/>
                    <a:pt x="2514796" y="2537910"/>
                    <a:pt x="3864355" y="2372205"/>
                  </a:cubicBezTo>
                  <a:cubicBezTo>
                    <a:pt x="7406947" y="1937230"/>
                    <a:pt x="10447009" y="1048504"/>
                    <a:pt x="12067969" y="77828"/>
                  </a:cubicBezTo>
                  <a:lnTo>
                    <a:pt x="12192001" y="0"/>
                  </a:lnTo>
                  <a:close/>
                </a:path>
              </a:pathLst>
            </a:custGeom>
            <a:solidFill>
              <a:srgbClr val="C9E5E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grpSp>
      <p:sp>
        <p:nvSpPr>
          <p:cNvPr id="18" name="文本框 17"/>
          <p:cNvSpPr txBox="1"/>
          <p:nvPr/>
        </p:nvSpPr>
        <p:spPr>
          <a:xfrm>
            <a:off x="7483475" y="2315845"/>
            <a:ext cx="3844925" cy="1014730"/>
          </a:xfrm>
          <a:prstGeom prst="rect">
            <a:avLst/>
          </a:prstGeom>
          <a:noFill/>
        </p:spPr>
        <p:txBody>
          <a:bodyPr wrap="square" rtlCol="0">
            <a:spAutoFit/>
          </a:bodyPr>
          <a:p>
            <a:pPr algn="just" fontAlgn="auto"/>
            <a:r>
              <a:rPr lang="en-US" altLang="zh-CN"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每个社区（村委会）下发农信社POS一台，缴费人持银行卡到社区刷卡进行缴费登记。</a:t>
            </a:r>
            <a:endParaRPr lang="en-US" altLang="zh-CN"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7483475" y="1730375"/>
            <a:ext cx="2495550" cy="521970"/>
          </a:xfrm>
          <a:prstGeom prst="rect">
            <a:avLst/>
          </a:prstGeom>
          <a:noFill/>
        </p:spPr>
        <p:txBody>
          <a:bodyPr wrap="square" rtlCol="0">
            <a:spAutoFit/>
          </a:bodyPr>
          <a:p>
            <a:pPr algn="just" fontAlgn="auto"/>
            <a:r>
              <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POS机缴费</a:t>
            </a:r>
            <a:endParaRPr lang="zh-CN" altLang="en-US"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7483475" y="4393565"/>
            <a:ext cx="3844925" cy="1014730"/>
          </a:xfrm>
          <a:prstGeom prst="rect">
            <a:avLst/>
          </a:prstGeom>
          <a:noFill/>
        </p:spPr>
        <p:txBody>
          <a:bodyPr wrap="square" rtlCol="0">
            <a:spAutoFit/>
          </a:bodyPr>
          <a:p>
            <a:pPr algn="just" fontAlgn="auto"/>
            <a:r>
              <a:rPr lang="en-US" altLang="zh-CN" sz="2000">
                <a:solidFill>
                  <a:schemeClr val="tx1">
                    <a:lumMod val="75000"/>
                    <a:lumOff val="25000"/>
                  </a:schemeClr>
                </a:solidFill>
                <a:latin typeface="微软雅黑" panose="020B0503020204020204" charset="-122"/>
                <a:ea typeface="微软雅黑" panose="020B0503020204020204" charset="-122"/>
                <a:cs typeface="Calibri" panose="020F0502020204030204" charset="0"/>
                <a:sym typeface="+mn-ea"/>
              </a:rPr>
              <a:t>缴费人持现金到各行政村（社区）缴费，由代办员将其现金通过以上缴费方式转到税务征收系统。</a:t>
            </a:r>
            <a:endParaRPr lang="en-US" altLang="zh-CN" sz="2000">
              <a:solidFill>
                <a:schemeClr val="tx1">
                  <a:lumMod val="75000"/>
                  <a:lumOff val="25000"/>
                </a:schemeClr>
              </a:solidFill>
              <a:latin typeface="微软雅黑" panose="020B0503020204020204" charset="-122"/>
              <a:ea typeface="微软雅黑" panose="020B0503020204020204" charset="-122"/>
              <a:cs typeface="Calibri" panose="020F0502020204030204" charset="0"/>
              <a:sym typeface="+mn-ea"/>
            </a:endParaRPr>
          </a:p>
        </p:txBody>
      </p:sp>
      <p:sp>
        <p:nvSpPr>
          <p:cNvPr id="21" name="文本框 20"/>
          <p:cNvSpPr txBox="1"/>
          <p:nvPr/>
        </p:nvSpPr>
        <p:spPr>
          <a:xfrm>
            <a:off x="7483475" y="3880485"/>
            <a:ext cx="2781935" cy="521970"/>
          </a:xfrm>
          <a:prstGeom prst="rect">
            <a:avLst/>
          </a:prstGeom>
          <a:noFill/>
        </p:spPr>
        <p:txBody>
          <a:bodyPr wrap="square" rtlCol="0">
            <a:spAutoFit/>
          </a:bodyPr>
          <a:p>
            <a:pPr algn="just" fontAlgn="auto"/>
            <a:r>
              <a:rPr lang="en-US" altLang="zh-CN" sz="2800" b="1">
                <a:solidFill>
                  <a:schemeClr val="tx1">
                    <a:lumMod val="75000"/>
                    <a:lumOff val="25000"/>
                  </a:schemeClr>
                </a:solidFill>
                <a:latin typeface="微软雅黑" panose="020B0503020204020204" charset="-122"/>
                <a:ea typeface="微软雅黑" panose="020B0503020204020204" charset="-122"/>
                <a:cs typeface="Times New Roman" panose="02020603050405020304" charset="0"/>
                <a:sym typeface="+mn-ea"/>
              </a:rPr>
              <a:t>4.</a:t>
            </a:r>
            <a:r>
              <a:rPr lang="zh-CN" altLang="en-US" sz="2800" b="1">
                <a:solidFill>
                  <a:schemeClr val="tx1">
                    <a:lumMod val="75000"/>
                    <a:lumOff val="25000"/>
                  </a:schemeClr>
                </a:solidFill>
                <a:latin typeface="微软雅黑" panose="020B0503020204020204" charset="-122"/>
                <a:ea typeface="微软雅黑" panose="020B0503020204020204" charset="-122"/>
                <a:cs typeface="Times New Roman" panose="02020603050405020304" charset="0"/>
                <a:sym typeface="+mn-ea"/>
              </a:rPr>
              <a:t>现金缴费</a:t>
            </a:r>
            <a:endParaRPr lang="zh-CN" altLang="en-US" sz="2800" b="1">
              <a:solidFill>
                <a:schemeClr val="tx1">
                  <a:lumMod val="75000"/>
                  <a:lumOff val="25000"/>
                </a:schemeClr>
              </a:solidFill>
              <a:latin typeface="微软雅黑" panose="020B0503020204020204" charset="-122"/>
              <a:ea typeface="微软雅黑" panose="020B0503020204020204" charset="-122"/>
              <a:cs typeface="Times New Roman" panose="02020603050405020304" charset="0"/>
              <a:sym typeface="+mn-ea"/>
            </a:endParaRPr>
          </a:p>
        </p:txBody>
      </p:sp>
      <p:sp>
        <p:nvSpPr>
          <p:cNvPr id="7" name="文本框 6"/>
          <p:cNvSpPr txBox="1"/>
          <p:nvPr/>
        </p:nvSpPr>
        <p:spPr>
          <a:xfrm>
            <a:off x="465455" y="2239645"/>
            <a:ext cx="4227195" cy="1630045"/>
          </a:xfrm>
          <a:prstGeom prst="rect">
            <a:avLst/>
          </a:prstGeom>
          <a:noFill/>
        </p:spPr>
        <p:txBody>
          <a:bodyPr wrap="square" rtlCol="0">
            <a:spAutoFit/>
          </a:bodyPr>
          <a:p>
            <a:pPr algn="just" fontAlgn="auto"/>
            <a:r>
              <a:rPr lang="en-US" altLang="zh-CN"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云南税务APP、农信APP、办事通APP或云南省网上税务局微信公众号，下载或关注注册后进行自主缴费及代他人缴费（随时随地可以缴费）。</a:t>
            </a:r>
            <a:endParaRPr lang="en-US" altLang="zh-CN"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465455" y="1721485"/>
            <a:ext cx="4877435" cy="521970"/>
          </a:xfrm>
          <a:prstGeom prst="rect">
            <a:avLst/>
          </a:prstGeom>
          <a:noFill/>
        </p:spPr>
        <p:txBody>
          <a:bodyPr wrap="square" rtlCol="0">
            <a:spAutoFit/>
          </a:bodyPr>
          <a:p>
            <a:pPr algn="just" fontAlgn="auto"/>
            <a:r>
              <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1</a:t>
            </a:r>
            <a:r>
              <a:rPr lang="en-US" altLang="zh-CN" sz="28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手机APP、微信公众号缴费</a:t>
            </a:r>
            <a:endParaRPr lang="zh-CN" altLang="en-US"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464820" y="4355465"/>
            <a:ext cx="4227830" cy="1322070"/>
          </a:xfrm>
          <a:prstGeom prst="rect">
            <a:avLst/>
          </a:prstGeom>
          <a:noFill/>
        </p:spPr>
        <p:txBody>
          <a:bodyPr wrap="square" rtlCol="0">
            <a:spAutoFit/>
          </a:bodyPr>
          <a:p>
            <a:pPr algn="just" fontAlgn="auto"/>
            <a:r>
              <a:rPr lang="en-US" altLang="zh-CN" sz="2000">
                <a:solidFill>
                  <a:schemeClr val="tx1">
                    <a:lumMod val="75000"/>
                    <a:lumOff val="25000"/>
                  </a:schemeClr>
                </a:solidFill>
                <a:latin typeface="微软雅黑" panose="020B0503020204020204" charset="-122"/>
                <a:ea typeface="微软雅黑" panose="020B0503020204020204" charset="-122"/>
                <a:cs typeface="Calibri" panose="020F0502020204030204" charset="0"/>
                <a:sym typeface="+mn-ea"/>
              </a:rPr>
              <a:t>目前支持柜面缴费的银行有中国农业银行和云南省农村应用社，缴费人须持相应银行的银行卡到柜面就可以缴费。</a:t>
            </a:r>
            <a:endParaRPr lang="en-US" altLang="zh-CN" sz="2000">
              <a:solidFill>
                <a:schemeClr val="tx1">
                  <a:lumMod val="75000"/>
                  <a:lumOff val="25000"/>
                </a:schemeClr>
              </a:solidFill>
              <a:latin typeface="微软雅黑" panose="020B0503020204020204" charset="-122"/>
              <a:ea typeface="微软雅黑" panose="020B0503020204020204" charset="-122"/>
              <a:cs typeface="Calibri" panose="020F0502020204030204" charset="0"/>
              <a:sym typeface="+mn-ea"/>
            </a:endParaRPr>
          </a:p>
        </p:txBody>
      </p:sp>
      <p:grpSp>
        <p:nvGrpSpPr>
          <p:cNvPr id="10" name="组合 9"/>
          <p:cNvGrpSpPr/>
          <p:nvPr/>
        </p:nvGrpSpPr>
        <p:grpSpPr>
          <a:xfrm>
            <a:off x="5167630" y="2633345"/>
            <a:ext cx="1786255" cy="1806575"/>
            <a:chOff x="7896" y="3598"/>
            <a:chExt cx="2813" cy="2845"/>
          </a:xfrm>
        </p:grpSpPr>
        <p:grpSp>
          <p:nvGrpSpPr>
            <p:cNvPr id="11" name="组合 10"/>
            <p:cNvGrpSpPr/>
            <p:nvPr/>
          </p:nvGrpSpPr>
          <p:grpSpPr>
            <a:xfrm>
              <a:off x="7907" y="3598"/>
              <a:ext cx="2803" cy="2765"/>
              <a:chOff x="7251" y="3185"/>
              <a:chExt cx="4020" cy="3966"/>
            </a:xfrm>
          </p:grpSpPr>
          <p:sp>
            <p:nvSpPr>
              <p:cNvPr id="12" name="圆角矩形 11"/>
              <p:cNvSpPr/>
              <p:nvPr/>
            </p:nvSpPr>
            <p:spPr>
              <a:xfrm rot="2760000">
                <a:off x="7582" y="3382"/>
                <a:ext cx="3498" cy="3498"/>
              </a:xfrm>
              <a:prstGeom prst="roundRect">
                <a:avLst/>
              </a:prstGeom>
              <a:solidFill>
                <a:srgbClr val="B8D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3" name="圆角矩形 12"/>
              <p:cNvSpPr/>
              <p:nvPr/>
            </p:nvSpPr>
            <p:spPr>
              <a:xfrm rot="2760000">
                <a:off x="7251" y="3185"/>
                <a:ext cx="1552" cy="1552"/>
              </a:xfrm>
              <a:prstGeom prst="roundRect">
                <a:avLst/>
              </a:prstGeom>
              <a:solidFill>
                <a:srgbClr val="AD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5" name="圆角矩形 14"/>
              <p:cNvSpPr/>
              <p:nvPr/>
            </p:nvSpPr>
            <p:spPr>
              <a:xfrm rot="2760000">
                <a:off x="9719" y="5599"/>
                <a:ext cx="1552" cy="1552"/>
              </a:xfrm>
              <a:prstGeom prst="roundRect">
                <a:avLst/>
              </a:prstGeom>
              <a:solidFill>
                <a:srgbClr val="AD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6" name="圆角矩形 15"/>
              <p:cNvSpPr/>
              <p:nvPr/>
            </p:nvSpPr>
            <p:spPr>
              <a:xfrm rot="2760000">
                <a:off x="7251" y="5599"/>
                <a:ext cx="1552" cy="1552"/>
              </a:xfrm>
              <a:prstGeom prst="roundRect">
                <a:avLst/>
              </a:prstGeom>
              <a:solidFill>
                <a:srgbClr val="E1D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7" name="圆角矩形 16"/>
              <p:cNvSpPr/>
              <p:nvPr/>
            </p:nvSpPr>
            <p:spPr>
              <a:xfrm rot="2760000">
                <a:off x="9719" y="3185"/>
                <a:ext cx="1552" cy="1552"/>
              </a:xfrm>
              <a:prstGeom prst="roundRect">
                <a:avLst/>
              </a:prstGeom>
              <a:solidFill>
                <a:srgbClr val="E9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grpSp>
        <p:sp>
          <p:nvSpPr>
            <p:cNvPr id="14" name="椭圆 13"/>
            <p:cNvSpPr/>
            <p:nvPr/>
          </p:nvSpPr>
          <p:spPr>
            <a:xfrm>
              <a:off x="7914" y="3677"/>
              <a:ext cx="996" cy="996"/>
            </a:xfrm>
            <a:prstGeom prst="ellipse">
              <a:avLst/>
            </a:prstGeom>
            <a:blipFill rotWithShape="1">
              <a:blip r:embed="rId3">
                <a:alphaModFix amt="57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2" name="椭圆 21"/>
            <p:cNvSpPr/>
            <p:nvPr/>
          </p:nvSpPr>
          <p:spPr>
            <a:xfrm>
              <a:off x="9671" y="5378"/>
              <a:ext cx="996" cy="996"/>
            </a:xfrm>
            <a:prstGeom prst="ellipse">
              <a:avLst/>
            </a:prstGeom>
            <a:blipFill rotWithShape="1">
              <a:blip r:embed="rId4">
                <a:alphaModFix amt="57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3" name="椭圆 22"/>
            <p:cNvSpPr/>
            <p:nvPr/>
          </p:nvSpPr>
          <p:spPr>
            <a:xfrm>
              <a:off x="7896" y="5447"/>
              <a:ext cx="996" cy="996"/>
            </a:xfrm>
            <a:prstGeom prst="ellipse">
              <a:avLst/>
            </a:prstGeom>
            <a:blipFill rotWithShape="1">
              <a:blip r:embed="rId5">
                <a:alphaModFix amt="57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46" name="椭圆 45"/>
            <p:cNvSpPr/>
            <p:nvPr/>
          </p:nvSpPr>
          <p:spPr>
            <a:xfrm>
              <a:off x="9671" y="3669"/>
              <a:ext cx="996" cy="996"/>
            </a:xfrm>
            <a:prstGeom prst="ellipse">
              <a:avLst/>
            </a:prstGeom>
            <a:blipFill rotWithShape="1">
              <a:blip r:embed="rId6">
                <a:alphaModFix amt="57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grpSp>
      <p:sp>
        <p:nvSpPr>
          <p:cNvPr id="47" name="文本框 46"/>
          <p:cNvSpPr txBox="1"/>
          <p:nvPr/>
        </p:nvSpPr>
        <p:spPr>
          <a:xfrm>
            <a:off x="1692275" y="3880485"/>
            <a:ext cx="3000375" cy="521970"/>
          </a:xfrm>
          <a:prstGeom prst="rect">
            <a:avLst/>
          </a:prstGeom>
          <a:noFill/>
        </p:spPr>
        <p:txBody>
          <a:bodyPr wrap="square" rtlCol="0">
            <a:spAutoFit/>
          </a:bodyPr>
          <a:p>
            <a:pPr algn="just" fontAlgn="auto"/>
            <a:r>
              <a:rPr lang="en-US" altLang="zh-CN" sz="2800" b="1">
                <a:solidFill>
                  <a:schemeClr val="tx1">
                    <a:lumMod val="75000"/>
                    <a:lumOff val="25000"/>
                  </a:schemeClr>
                </a:solidFill>
                <a:latin typeface="微软雅黑" panose="020B0503020204020204" charset="-122"/>
                <a:ea typeface="微软雅黑" panose="020B0503020204020204" charset="-122"/>
                <a:cs typeface="Times New Roman" panose="02020603050405020304" charset="0"/>
                <a:sym typeface="+mn-ea"/>
              </a:rPr>
              <a:t>3.</a:t>
            </a:r>
            <a:r>
              <a:rPr lang="zh-CN" altLang="en-US" sz="2800" b="1">
                <a:solidFill>
                  <a:schemeClr val="tx1">
                    <a:lumMod val="75000"/>
                    <a:lumOff val="25000"/>
                  </a:schemeClr>
                </a:solidFill>
                <a:latin typeface="微软雅黑" panose="020B0503020204020204" charset="-122"/>
                <a:ea typeface="微软雅黑" panose="020B0503020204020204" charset="-122"/>
                <a:cs typeface="Times New Roman" panose="02020603050405020304" charset="0"/>
                <a:sym typeface="+mn-ea"/>
              </a:rPr>
              <a:t>银行柜面缴费</a:t>
            </a:r>
            <a:endParaRPr lang="zh-CN" altLang="en-US" sz="2800" b="1">
              <a:solidFill>
                <a:schemeClr val="tx1">
                  <a:lumMod val="75000"/>
                  <a:lumOff val="25000"/>
                </a:schemeClr>
              </a:solidFill>
              <a:latin typeface="微软雅黑" panose="020B0503020204020204" charset="-122"/>
              <a:ea typeface="微软雅黑" panose="020B0503020204020204" charset="-122"/>
              <a:cs typeface="Times New Roman" panose="02020603050405020304" charset="0"/>
              <a:sym typeface="+mn-ea"/>
            </a:endParaRPr>
          </a:p>
        </p:txBody>
      </p:sp>
      <p:sp>
        <p:nvSpPr>
          <p:cNvPr id="48" name="文本框 47"/>
          <p:cNvSpPr txBox="1"/>
          <p:nvPr/>
        </p:nvSpPr>
        <p:spPr>
          <a:xfrm>
            <a:off x="1692275" y="5990590"/>
            <a:ext cx="8954135" cy="460375"/>
          </a:xfrm>
          <a:prstGeom prst="rect">
            <a:avLst/>
          </a:prstGeom>
          <a:noFill/>
        </p:spPr>
        <p:txBody>
          <a:bodyPr wrap="square" rtlCol="0">
            <a:spAutoFit/>
          </a:bodyPr>
          <a:p>
            <a:r>
              <a:rPr lang="zh-CN" altLang="en-US" sz="2400">
                <a:solidFill>
                  <a:schemeClr val="tx1">
                    <a:lumMod val="75000"/>
                    <a:lumOff val="25000"/>
                  </a:schemeClr>
                </a:solidFill>
                <a:latin typeface="微软雅黑" panose="020B0503020204020204" charset="-122"/>
                <a:ea typeface="微软雅黑" panose="020B0503020204020204" charset="-122"/>
              </a:rPr>
              <a:t>备注：不论以哪种渠道</a:t>
            </a:r>
            <a:r>
              <a:rPr lang="zh-CN" altLang="en-US" sz="2400" b="1">
                <a:solidFill>
                  <a:schemeClr val="tx1">
                    <a:lumMod val="75000"/>
                    <a:lumOff val="25000"/>
                  </a:schemeClr>
                </a:solidFill>
                <a:latin typeface="微软雅黑" panose="020B0503020204020204" charset="-122"/>
                <a:ea typeface="微软雅黑" panose="020B0503020204020204" charset="-122"/>
              </a:rPr>
              <a:t>缴费</a:t>
            </a:r>
            <a:r>
              <a:rPr lang="zh-CN" altLang="en-US" sz="2400">
                <a:solidFill>
                  <a:schemeClr val="tx1">
                    <a:lumMod val="75000"/>
                    <a:lumOff val="25000"/>
                  </a:schemeClr>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请注意查看自己的参保地是否正确？</a:t>
            </a:r>
            <a:endParaRPr lang="zh-CN" altLang="en-US" sz="240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a:grpSpLocks noChangeAspect="1"/>
          </p:cNvGrpSpPr>
          <p:nvPr/>
        </p:nvGrpSpPr>
        <p:grpSpPr>
          <a:xfrm>
            <a:off x="-41910" y="-7620"/>
            <a:ext cx="961899" cy="1548000"/>
            <a:chOff x="0" y="-12"/>
            <a:chExt cx="2104" cy="3386"/>
          </a:xfrm>
        </p:grpSpPr>
        <p:sp>
          <p:nvSpPr>
            <p:cNvPr id="12" name="图形 31"/>
            <p:cNvSpPr/>
            <p:nvPr>
              <p:custDataLst>
                <p:tags r:id="rId1"/>
              </p:custDataLst>
            </p:nvPr>
          </p:nvSpPr>
          <p:spPr>
            <a:xfrm>
              <a:off x="0" y="0"/>
              <a:ext cx="2105" cy="3375"/>
            </a:xfrm>
            <a:custGeom>
              <a:avLst/>
              <a:gdLst>
                <a:gd name="connsiteX0" fmla="*/ 0 w 1336459"/>
                <a:gd name="connsiteY0" fmla="*/ 0 h 2143125"/>
                <a:gd name="connsiteX1" fmla="*/ 714375 w 1336459"/>
                <a:gd name="connsiteY1" fmla="*/ 0 h 2143125"/>
                <a:gd name="connsiteX2" fmla="*/ 1047750 w 1336459"/>
                <a:gd name="connsiteY2" fmla="*/ 295275 h 2143125"/>
                <a:gd name="connsiteX3" fmla="*/ 1228725 w 1336459"/>
                <a:gd name="connsiteY3" fmla="*/ 866775 h 2143125"/>
                <a:gd name="connsiteX4" fmla="*/ 504825 w 1336459"/>
                <a:gd name="connsiteY4" fmla="*/ 1314450 h 2143125"/>
                <a:gd name="connsiteX5" fmla="*/ 0 w 1336459"/>
                <a:gd name="connsiteY5" fmla="*/ 2143125 h 2143125"/>
                <a:gd name="connsiteX6" fmla="*/ 0 w 1336459"/>
                <a:gd name="connsiteY6"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459" h="2143125">
                  <a:moveTo>
                    <a:pt x="0" y="0"/>
                  </a:moveTo>
                  <a:lnTo>
                    <a:pt x="714375" y="0"/>
                  </a:lnTo>
                  <a:cubicBezTo>
                    <a:pt x="714375" y="0"/>
                    <a:pt x="828675" y="228600"/>
                    <a:pt x="1047750" y="295275"/>
                  </a:cubicBezTo>
                  <a:cubicBezTo>
                    <a:pt x="1266825" y="361950"/>
                    <a:pt x="1466850" y="657225"/>
                    <a:pt x="1228725" y="866775"/>
                  </a:cubicBezTo>
                  <a:cubicBezTo>
                    <a:pt x="990600" y="1076325"/>
                    <a:pt x="800100" y="1057275"/>
                    <a:pt x="504825" y="1314450"/>
                  </a:cubicBezTo>
                  <a:cubicBezTo>
                    <a:pt x="209550" y="1571625"/>
                    <a:pt x="0" y="2143125"/>
                    <a:pt x="0" y="2143125"/>
                  </a:cubicBezTo>
                  <a:lnTo>
                    <a:pt x="0" y="0"/>
                  </a:lnTo>
                  <a:close/>
                </a:path>
              </a:pathLst>
            </a:custGeom>
            <a:solidFill>
              <a:srgbClr val="0080A0"/>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图形 32"/>
            <p:cNvSpPr/>
            <p:nvPr>
              <p:custDataLst>
                <p:tags r:id="rId2"/>
              </p:custDataLst>
            </p:nvPr>
          </p:nvSpPr>
          <p:spPr>
            <a:xfrm>
              <a:off x="0" y="-12"/>
              <a:ext cx="1110" cy="2505"/>
            </a:xfrm>
            <a:custGeom>
              <a:avLst/>
              <a:gdLst>
                <a:gd name="connsiteX0" fmla="*/ 0 w 704850"/>
                <a:gd name="connsiteY0" fmla="*/ 0 h 1590675"/>
                <a:gd name="connsiteX1" fmla="*/ 704850 w 704850"/>
                <a:gd name="connsiteY1" fmla="*/ 0 h 1590675"/>
                <a:gd name="connsiteX2" fmla="*/ 428625 w 704850"/>
                <a:gd name="connsiteY2" fmla="*/ 657225 h 1590675"/>
                <a:gd name="connsiteX3" fmla="*/ 0 w 704850"/>
                <a:gd name="connsiteY3" fmla="*/ 1590675 h 1590675"/>
                <a:gd name="connsiteX4" fmla="*/ 0 w 704850"/>
                <a:gd name="connsiteY4" fmla="*/ 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590675">
                  <a:moveTo>
                    <a:pt x="0" y="0"/>
                  </a:moveTo>
                  <a:lnTo>
                    <a:pt x="704850" y="0"/>
                  </a:lnTo>
                  <a:cubicBezTo>
                    <a:pt x="704850" y="0"/>
                    <a:pt x="685800" y="485775"/>
                    <a:pt x="428625" y="657225"/>
                  </a:cubicBezTo>
                  <a:cubicBezTo>
                    <a:pt x="171450" y="828675"/>
                    <a:pt x="0" y="1590675"/>
                    <a:pt x="0" y="1590675"/>
                  </a:cubicBezTo>
                  <a:lnTo>
                    <a:pt x="0" y="0"/>
                  </a:lnTo>
                  <a:close/>
                </a:path>
              </a:pathLst>
            </a:custGeom>
            <a:solidFill>
              <a:srgbClr val="C9D896">
                <a:alpha val="85000"/>
              </a:srgbClr>
            </a:solidFill>
            <a:ln w="9525" cap="flat">
              <a:noFill/>
              <a:prstDash val="solid"/>
              <a:miter/>
            </a:ln>
          </p:spPr>
          <p:txBody>
            <a:bodyPr rtlCol="0" anchor="ct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6" name="文本框 15"/>
          <p:cNvSpPr txBox="1"/>
          <p:nvPr/>
        </p:nvSpPr>
        <p:spPr>
          <a:xfrm>
            <a:off x="894715" y="207645"/>
            <a:ext cx="5892800" cy="70675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4000" b="1" dirty="0">
                <a:solidFill>
                  <a:srgbClr val="35464E"/>
                </a:solidFill>
                <a:uFillTx/>
                <a:latin typeface="微软雅黑" panose="020B0503020204020204" charset="-122"/>
                <a:ea typeface="微软雅黑" panose="020B0503020204020204" charset="-122"/>
                <a:cs typeface="+mn-lt"/>
                <a:sym typeface="+mn-ea"/>
              </a:rPr>
              <a:t>五、退费    </a:t>
            </a:r>
            <a:r>
              <a:rPr lang="zh-CN" altLang="en-US" sz="2000" b="1" dirty="0">
                <a:solidFill>
                  <a:srgbClr val="FF0000"/>
                </a:solidFill>
                <a:uFillTx/>
                <a:latin typeface="微软雅黑" panose="020B0503020204020204" charset="-122"/>
                <a:ea typeface="微软雅黑" panose="020B0503020204020204" charset="-122"/>
                <a:cs typeface="+mn-lt"/>
                <a:sym typeface="+mn-ea"/>
              </a:rPr>
              <a:t>曲医保【</a:t>
            </a:r>
            <a:r>
              <a:rPr lang="en-US" altLang="zh-CN" sz="2000" b="1" dirty="0">
                <a:solidFill>
                  <a:srgbClr val="FF0000"/>
                </a:solidFill>
                <a:uFillTx/>
                <a:latin typeface="微软雅黑" panose="020B0503020204020204" charset="-122"/>
                <a:ea typeface="微软雅黑" panose="020B0503020204020204" charset="-122"/>
                <a:cs typeface="+mn-lt"/>
                <a:sym typeface="+mn-ea"/>
              </a:rPr>
              <a:t>2020</a:t>
            </a:r>
            <a:r>
              <a:rPr lang="zh-CN" altLang="en-US" sz="2000" b="1" dirty="0">
                <a:solidFill>
                  <a:srgbClr val="FF0000"/>
                </a:solidFill>
                <a:uFillTx/>
                <a:latin typeface="微软雅黑" panose="020B0503020204020204" charset="-122"/>
                <a:ea typeface="微软雅黑" panose="020B0503020204020204" charset="-122"/>
                <a:cs typeface="+mn-lt"/>
                <a:sym typeface="+mn-ea"/>
              </a:rPr>
              <a:t>】</a:t>
            </a:r>
            <a:r>
              <a:rPr lang="en-US" altLang="zh-CN" sz="2000" b="1" dirty="0">
                <a:solidFill>
                  <a:srgbClr val="FF0000"/>
                </a:solidFill>
                <a:uFillTx/>
                <a:latin typeface="微软雅黑" panose="020B0503020204020204" charset="-122"/>
                <a:ea typeface="微软雅黑" panose="020B0503020204020204" charset="-122"/>
                <a:cs typeface="+mn-lt"/>
                <a:sym typeface="+mn-ea"/>
              </a:rPr>
              <a:t>99</a:t>
            </a:r>
            <a:r>
              <a:rPr lang="zh-CN" altLang="en-US" sz="2000" b="1" dirty="0">
                <a:solidFill>
                  <a:srgbClr val="FF0000"/>
                </a:solidFill>
                <a:uFillTx/>
                <a:latin typeface="微软雅黑" panose="020B0503020204020204" charset="-122"/>
                <a:ea typeface="微软雅黑" panose="020B0503020204020204" charset="-122"/>
                <a:cs typeface="+mn-lt"/>
                <a:sym typeface="+mn-ea"/>
              </a:rPr>
              <a:t>号</a:t>
            </a:r>
            <a:endParaRPr lang="zh-CN" altLang="en-US" sz="2000" b="1" dirty="0">
              <a:solidFill>
                <a:srgbClr val="FF0000"/>
              </a:solidFill>
              <a:uFillTx/>
              <a:latin typeface="微软雅黑" panose="020B0503020204020204" charset="-122"/>
              <a:ea typeface="微软雅黑" panose="020B0503020204020204" charset="-122"/>
              <a:cs typeface="+mn-lt"/>
              <a:sym typeface="+mn-ea"/>
            </a:endParaRPr>
          </a:p>
        </p:txBody>
      </p:sp>
      <p:cxnSp>
        <p:nvCxnSpPr>
          <p:cNvPr id="18" name="直接连接符 17"/>
          <p:cNvCxnSpPr/>
          <p:nvPr/>
        </p:nvCxnSpPr>
        <p:spPr>
          <a:xfrm>
            <a:off x="1041400" y="989330"/>
            <a:ext cx="884555" cy="0"/>
          </a:xfrm>
          <a:prstGeom prst="line">
            <a:avLst/>
          </a:prstGeom>
          <a:ln w="3175">
            <a:solidFill>
              <a:srgbClr val="35464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01320" y="3903345"/>
            <a:ext cx="3297555" cy="6141720"/>
            <a:chOff x="1364" y="5747"/>
            <a:chExt cx="5193" cy="9672"/>
          </a:xfrm>
        </p:grpSpPr>
        <p:sp>
          <p:nvSpPr>
            <p:cNvPr id="20" name="任意多边形 19"/>
            <p:cNvSpPr/>
            <p:nvPr/>
          </p:nvSpPr>
          <p:spPr>
            <a:xfrm rot="19320000">
              <a:off x="3881" y="5747"/>
              <a:ext cx="740" cy="6289"/>
            </a:xfrm>
            <a:custGeom>
              <a:avLst/>
              <a:gdLst/>
              <a:ahLst/>
              <a:cxnLst>
                <a:cxn ang="3">
                  <a:pos x="hc" y="t"/>
                </a:cxn>
                <a:cxn ang="cd2">
                  <a:pos x="l" y="vc"/>
                </a:cxn>
                <a:cxn ang="cd4">
                  <a:pos x="hc" y="b"/>
                </a:cxn>
                <a:cxn ang="0">
                  <a:pos x="r" y="vc"/>
                </a:cxn>
              </a:cxnLst>
              <a:rect l="l" t="t" r="r" b="b"/>
              <a:pathLst>
                <a:path w="636" h="5407">
                  <a:moveTo>
                    <a:pt x="10" y="0"/>
                  </a:moveTo>
                  <a:lnTo>
                    <a:pt x="10" y="9"/>
                  </a:lnTo>
                  <a:lnTo>
                    <a:pt x="636" y="9"/>
                  </a:lnTo>
                  <a:lnTo>
                    <a:pt x="636" y="5407"/>
                  </a:lnTo>
                  <a:lnTo>
                    <a:pt x="0" y="5407"/>
                  </a:lnTo>
                  <a:lnTo>
                    <a:pt x="0" y="10"/>
                  </a:lnTo>
                  <a:lnTo>
                    <a:pt x="10" y="0"/>
                  </a:lnTo>
                  <a:close/>
                </a:path>
              </a:pathLst>
            </a:custGeom>
            <a:solidFill>
              <a:srgbClr val="36474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21" name="组合 20"/>
            <p:cNvGrpSpPr/>
            <p:nvPr/>
          </p:nvGrpSpPr>
          <p:grpSpPr>
            <a:xfrm rot="0">
              <a:off x="1364" y="5839"/>
              <a:ext cx="5193" cy="7955"/>
              <a:chOff x="879" y="6666"/>
              <a:chExt cx="4464" cy="6839"/>
            </a:xfrm>
          </p:grpSpPr>
          <p:sp>
            <p:nvSpPr>
              <p:cNvPr id="22" name="任意多边形 21"/>
              <p:cNvSpPr/>
              <p:nvPr/>
            </p:nvSpPr>
            <p:spPr>
              <a:xfrm rot="19320000">
                <a:off x="3144" y="8099"/>
                <a:ext cx="636" cy="5407"/>
              </a:xfrm>
              <a:custGeom>
                <a:avLst/>
                <a:gdLst/>
                <a:ahLst/>
                <a:cxnLst>
                  <a:cxn ang="3">
                    <a:pos x="hc" y="t"/>
                  </a:cxn>
                  <a:cxn ang="cd2">
                    <a:pos x="l" y="vc"/>
                  </a:cxn>
                  <a:cxn ang="cd4">
                    <a:pos x="hc" y="b"/>
                  </a:cxn>
                  <a:cxn ang="0">
                    <a:pos x="r" y="vc"/>
                  </a:cxn>
                </a:cxnLst>
                <a:rect l="l" t="t" r="r" b="b"/>
                <a:pathLst>
                  <a:path w="636" h="5407">
                    <a:moveTo>
                      <a:pt x="10" y="0"/>
                    </a:moveTo>
                    <a:lnTo>
                      <a:pt x="10" y="9"/>
                    </a:lnTo>
                    <a:lnTo>
                      <a:pt x="636" y="9"/>
                    </a:lnTo>
                    <a:lnTo>
                      <a:pt x="636" y="5407"/>
                    </a:lnTo>
                    <a:lnTo>
                      <a:pt x="0" y="5407"/>
                    </a:lnTo>
                    <a:lnTo>
                      <a:pt x="0" y="10"/>
                    </a:lnTo>
                    <a:lnTo>
                      <a:pt x="10" y="0"/>
                    </a:lnTo>
                    <a:close/>
                  </a:path>
                </a:pathLst>
              </a:custGeom>
              <a:solidFill>
                <a:srgbClr val="3D99A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3" name="任意多边形 22"/>
              <p:cNvSpPr/>
              <p:nvPr/>
            </p:nvSpPr>
            <p:spPr>
              <a:xfrm rot="19320000">
                <a:off x="879" y="6666"/>
                <a:ext cx="4465" cy="1134"/>
              </a:xfrm>
              <a:custGeom>
                <a:avLst/>
                <a:gdLst/>
                <a:ahLst/>
                <a:cxnLst>
                  <a:cxn ang="3">
                    <a:pos x="hc" y="t"/>
                  </a:cxn>
                  <a:cxn ang="cd2">
                    <a:pos x="l" y="vc"/>
                  </a:cxn>
                  <a:cxn ang="cd4">
                    <a:pos x="hc" y="b"/>
                  </a:cxn>
                  <a:cxn ang="0">
                    <a:pos x="r" y="vc"/>
                  </a:cxn>
                </a:cxnLst>
                <a:rect l="l" t="t" r="r" b="b"/>
                <a:pathLst>
                  <a:path w="4465" h="1134">
                    <a:moveTo>
                      <a:pt x="3553" y="0"/>
                    </a:moveTo>
                    <a:lnTo>
                      <a:pt x="4465" y="551"/>
                    </a:lnTo>
                    <a:lnTo>
                      <a:pt x="3573" y="1134"/>
                    </a:lnTo>
                    <a:lnTo>
                      <a:pt x="3569" y="910"/>
                    </a:lnTo>
                    <a:lnTo>
                      <a:pt x="3424" y="910"/>
                    </a:lnTo>
                    <a:lnTo>
                      <a:pt x="3424" y="911"/>
                    </a:lnTo>
                    <a:lnTo>
                      <a:pt x="625" y="911"/>
                    </a:lnTo>
                    <a:lnTo>
                      <a:pt x="625" y="906"/>
                    </a:lnTo>
                    <a:lnTo>
                      <a:pt x="0" y="906"/>
                    </a:lnTo>
                    <a:lnTo>
                      <a:pt x="0" y="903"/>
                    </a:lnTo>
                    <a:lnTo>
                      <a:pt x="612" y="291"/>
                    </a:lnTo>
                    <a:lnTo>
                      <a:pt x="602" y="291"/>
                    </a:lnTo>
                    <a:lnTo>
                      <a:pt x="614" y="275"/>
                    </a:lnTo>
                    <a:lnTo>
                      <a:pt x="3407" y="275"/>
                    </a:lnTo>
                    <a:lnTo>
                      <a:pt x="3407" y="274"/>
                    </a:lnTo>
                    <a:lnTo>
                      <a:pt x="3558" y="274"/>
                    </a:lnTo>
                    <a:lnTo>
                      <a:pt x="3553" y="0"/>
                    </a:lnTo>
                    <a:close/>
                  </a:path>
                </a:pathLst>
              </a:custGeom>
              <a:solidFill>
                <a:srgbClr val="3D99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4" name="组合 23"/>
            <p:cNvGrpSpPr/>
            <p:nvPr/>
          </p:nvGrpSpPr>
          <p:grpSpPr>
            <a:xfrm rot="0">
              <a:off x="1495" y="7697"/>
              <a:ext cx="4513" cy="7722"/>
              <a:chOff x="5029" y="8004"/>
              <a:chExt cx="3880" cy="6639"/>
            </a:xfrm>
          </p:grpSpPr>
          <p:sp>
            <p:nvSpPr>
              <p:cNvPr id="25" name="任意多边形 24"/>
              <p:cNvSpPr/>
              <p:nvPr/>
            </p:nvSpPr>
            <p:spPr>
              <a:xfrm rot="19320000">
                <a:off x="7242" y="9237"/>
                <a:ext cx="636" cy="5407"/>
              </a:xfrm>
              <a:custGeom>
                <a:avLst/>
                <a:gdLst/>
                <a:ahLst/>
                <a:cxnLst>
                  <a:cxn ang="3">
                    <a:pos x="hc" y="t"/>
                  </a:cxn>
                  <a:cxn ang="cd2">
                    <a:pos x="l" y="vc"/>
                  </a:cxn>
                  <a:cxn ang="cd4">
                    <a:pos x="hc" y="b"/>
                  </a:cxn>
                  <a:cxn ang="0">
                    <a:pos x="r" y="vc"/>
                  </a:cxn>
                </a:cxnLst>
                <a:rect l="l" t="t" r="r" b="b"/>
                <a:pathLst>
                  <a:path w="636" h="5407">
                    <a:moveTo>
                      <a:pt x="10" y="0"/>
                    </a:moveTo>
                    <a:lnTo>
                      <a:pt x="10" y="9"/>
                    </a:lnTo>
                    <a:lnTo>
                      <a:pt x="636" y="9"/>
                    </a:lnTo>
                    <a:lnTo>
                      <a:pt x="636" y="5407"/>
                    </a:lnTo>
                    <a:lnTo>
                      <a:pt x="0" y="5407"/>
                    </a:lnTo>
                    <a:lnTo>
                      <a:pt x="0" y="10"/>
                    </a:lnTo>
                    <a:lnTo>
                      <a:pt x="10" y="0"/>
                    </a:lnTo>
                    <a:close/>
                  </a:path>
                </a:pathLst>
              </a:custGeom>
              <a:solidFill>
                <a:srgbClr val="C9D896">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5" name="任意多边形 34"/>
              <p:cNvSpPr/>
              <p:nvPr/>
            </p:nvSpPr>
            <p:spPr>
              <a:xfrm rot="19320000">
                <a:off x="5029" y="8004"/>
                <a:ext cx="3881" cy="1134"/>
              </a:xfrm>
              <a:custGeom>
                <a:avLst/>
                <a:gdLst/>
                <a:ahLst/>
                <a:cxnLst>
                  <a:cxn ang="3">
                    <a:pos x="hc" y="t"/>
                  </a:cxn>
                  <a:cxn ang="cd2">
                    <a:pos x="l" y="vc"/>
                  </a:cxn>
                  <a:cxn ang="cd4">
                    <a:pos x="hc" y="b"/>
                  </a:cxn>
                  <a:cxn ang="0">
                    <a:pos x="r" y="vc"/>
                  </a:cxn>
                </a:cxnLst>
                <a:rect l="l" t="t" r="r" b="b"/>
                <a:pathLst>
                  <a:path w="3881" h="1134">
                    <a:moveTo>
                      <a:pt x="2969" y="0"/>
                    </a:moveTo>
                    <a:lnTo>
                      <a:pt x="3881" y="551"/>
                    </a:lnTo>
                    <a:lnTo>
                      <a:pt x="2989" y="1134"/>
                    </a:lnTo>
                    <a:lnTo>
                      <a:pt x="2985" y="910"/>
                    </a:lnTo>
                    <a:lnTo>
                      <a:pt x="2840" y="910"/>
                    </a:lnTo>
                    <a:lnTo>
                      <a:pt x="2840" y="911"/>
                    </a:lnTo>
                    <a:lnTo>
                      <a:pt x="2400" y="911"/>
                    </a:lnTo>
                    <a:lnTo>
                      <a:pt x="2400" y="911"/>
                    </a:lnTo>
                    <a:lnTo>
                      <a:pt x="625" y="911"/>
                    </a:lnTo>
                    <a:lnTo>
                      <a:pt x="625" y="906"/>
                    </a:lnTo>
                    <a:lnTo>
                      <a:pt x="0" y="906"/>
                    </a:lnTo>
                    <a:lnTo>
                      <a:pt x="0" y="903"/>
                    </a:lnTo>
                    <a:lnTo>
                      <a:pt x="612" y="291"/>
                    </a:lnTo>
                    <a:lnTo>
                      <a:pt x="602" y="291"/>
                    </a:lnTo>
                    <a:lnTo>
                      <a:pt x="614" y="275"/>
                    </a:lnTo>
                    <a:lnTo>
                      <a:pt x="2419" y="275"/>
                    </a:lnTo>
                    <a:lnTo>
                      <a:pt x="2419" y="275"/>
                    </a:lnTo>
                    <a:lnTo>
                      <a:pt x="2823" y="275"/>
                    </a:lnTo>
                    <a:lnTo>
                      <a:pt x="2823" y="274"/>
                    </a:lnTo>
                    <a:lnTo>
                      <a:pt x="2974" y="274"/>
                    </a:lnTo>
                    <a:lnTo>
                      <a:pt x="2969" y="0"/>
                    </a:lnTo>
                    <a:close/>
                  </a:path>
                </a:pathLst>
              </a:custGeom>
              <a:solidFill>
                <a:srgbClr val="C9D8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1" name="组合 40"/>
          <p:cNvGrpSpPr/>
          <p:nvPr/>
        </p:nvGrpSpPr>
        <p:grpSpPr>
          <a:xfrm>
            <a:off x="4611370" y="1440815"/>
            <a:ext cx="6739731" cy="1743710"/>
            <a:chOff x="5982" y="3251"/>
            <a:chExt cx="9476" cy="2746"/>
          </a:xfrm>
        </p:grpSpPr>
        <p:sp>
          <p:nvSpPr>
            <p:cNvPr id="39" name="文本框 38"/>
            <p:cNvSpPr txBox="1"/>
            <p:nvPr/>
          </p:nvSpPr>
          <p:spPr>
            <a:xfrm>
              <a:off x="6033" y="4109"/>
              <a:ext cx="9425" cy="1888"/>
            </a:xfrm>
            <a:prstGeom prst="rect">
              <a:avLst/>
            </a:prstGeom>
            <a:noFill/>
          </p:spPr>
          <p:txBody>
            <a:bodyPr wrap="square" rtlCol="0">
              <a:spAutoFit/>
              <a:scene3d>
                <a:camera prst="orthographicFront"/>
                <a:lightRig rig="threePt" dir="t"/>
              </a:scene3d>
              <a:sp3d contourW="12700"/>
            </a:bodyPr>
            <a:p>
              <a:pPr algn="l"/>
              <a:r>
                <a:rPr sz="2400" spc="140">
                  <a:solidFill>
                    <a:srgbClr val="36474E"/>
                  </a:solidFill>
                  <a:uFillTx/>
                  <a:latin typeface="方正楷体_GBK" panose="03000509000000000000" charset="-122"/>
                  <a:ea typeface="方正楷体_GBK" panose="03000509000000000000" charset="-122"/>
                  <a:sym typeface="+mn-ea"/>
                </a:rPr>
                <a:t>在相应待遇未开始前，因重复缴费、参加职工医保或其他统筹地区居民医保，可在终止相关居民医保关系的同时，依申请为个人办理退费。</a:t>
              </a:r>
              <a:endParaRPr sz="2400" spc="140">
                <a:solidFill>
                  <a:srgbClr val="36474E"/>
                </a:solidFill>
                <a:uFillTx/>
                <a:latin typeface="方正楷体_GBK" panose="03000509000000000000" charset="-122"/>
                <a:ea typeface="方正楷体_GBK" panose="03000509000000000000" charset="-122"/>
                <a:sym typeface="+mn-ea"/>
              </a:endParaRPr>
            </a:p>
          </p:txBody>
        </p:sp>
        <p:sp>
          <p:nvSpPr>
            <p:cNvPr id="40" name="文本框 39"/>
            <p:cNvSpPr txBox="1"/>
            <p:nvPr/>
          </p:nvSpPr>
          <p:spPr>
            <a:xfrm>
              <a:off x="5982" y="3251"/>
              <a:ext cx="9020" cy="822"/>
            </a:xfrm>
            <a:prstGeom prst="rect">
              <a:avLst/>
            </a:prstGeom>
            <a:noFill/>
          </p:spPr>
          <p:txBody>
            <a:bodyPr wrap="square" rtlCol="0">
              <a:spAutoFit/>
              <a:scene3d>
                <a:camera prst="orthographicFront"/>
                <a:lightRig rig="threePt" dir="t"/>
              </a:scene3d>
              <a:sp3d contourW="12700"/>
            </a:bodyPr>
            <a:p>
              <a:pPr algn="l"/>
              <a:r>
                <a:rPr lang="zh-CN" altLang="en-US" sz="2800" b="1" dirty="0">
                  <a:solidFill>
                    <a:srgbClr val="36474E"/>
                  </a:solidFill>
                  <a:latin typeface="微软雅黑" panose="020B0503020204020204" charset="-122"/>
                  <a:ea typeface="微软雅黑" panose="020B0503020204020204" charset="-122"/>
                </a:rPr>
                <a:t>参保缴费后</a:t>
              </a:r>
              <a:endParaRPr lang="zh-CN" altLang="en-US" sz="2800" b="1" dirty="0">
                <a:solidFill>
                  <a:srgbClr val="36474E"/>
                </a:solidFill>
                <a:latin typeface="微软雅黑" panose="020B0503020204020204" charset="-122"/>
                <a:ea typeface="微软雅黑" panose="020B0503020204020204" charset="-122"/>
              </a:endParaRPr>
            </a:p>
          </p:txBody>
        </p:sp>
      </p:grpSp>
      <p:grpSp>
        <p:nvGrpSpPr>
          <p:cNvPr id="36" name="组合 35"/>
          <p:cNvGrpSpPr/>
          <p:nvPr/>
        </p:nvGrpSpPr>
        <p:grpSpPr>
          <a:xfrm>
            <a:off x="4611370" y="3308350"/>
            <a:ext cx="6415405" cy="1412875"/>
            <a:chOff x="5982" y="3251"/>
            <a:chExt cx="9020" cy="2225"/>
          </a:xfrm>
        </p:grpSpPr>
        <p:sp>
          <p:nvSpPr>
            <p:cNvPr id="37" name="文本框 36"/>
            <p:cNvSpPr txBox="1"/>
            <p:nvPr/>
          </p:nvSpPr>
          <p:spPr>
            <a:xfrm>
              <a:off x="6033" y="4169"/>
              <a:ext cx="8595" cy="1307"/>
            </a:xfrm>
            <a:prstGeom prst="rect">
              <a:avLst/>
            </a:prstGeom>
            <a:noFill/>
          </p:spPr>
          <p:txBody>
            <a:bodyPr wrap="square" rtlCol="0">
              <a:spAutoFit/>
              <a:scene3d>
                <a:camera prst="orthographicFront"/>
                <a:lightRig rig="threePt" dir="t"/>
              </a:scene3d>
              <a:sp3d contourW="12700"/>
            </a:bodyPr>
            <a:p>
              <a:pPr algn="l"/>
              <a:r>
                <a:rPr sz="2400" spc="140">
                  <a:solidFill>
                    <a:srgbClr val="36474E"/>
                  </a:solidFill>
                  <a:uFillTx/>
                  <a:latin typeface="方正楷体_GBK" panose="03000509000000000000" charset="-122"/>
                  <a:ea typeface="方正楷体_GBK" panose="03000509000000000000" charset="-122"/>
                  <a:sym typeface="+mn-ea"/>
                </a:rPr>
                <a:t>对需暂停的居民医保参保关系，原则上个人缴费不再退回。</a:t>
              </a:r>
              <a:endParaRPr sz="2400" spc="140">
                <a:solidFill>
                  <a:srgbClr val="36474E"/>
                </a:solidFill>
                <a:uFillTx/>
                <a:latin typeface="方正楷体_GBK" panose="03000509000000000000" charset="-122"/>
                <a:ea typeface="方正楷体_GBK" panose="03000509000000000000" charset="-122"/>
                <a:sym typeface="+mn-ea"/>
              </a:endParaRPr>
            </a:p>
          </p:txBody>
        </p:sp>
        <p:sp>
          <p:nvSpPr>
            <p:cNvPr id="38" name="文本框 37"/>
            <p:cNvSpPr txBox="1"/>
            <p:nvPr/>
          </p:nvSpPr>
          <p:spPr>
            <a:xfrm>
              <a:off x="5982" y="3251"/>
              <a:ext cx="9020" cy="822"/>
            </a:xfrm>
            <a:prstGeom prst="rect">
              <a:avLst/>
            </a:prstGeom>
            <a:noFill/>
          </p:spPr>
          <p:txBody>
            <a:bodyPr wrap="square" rtlCol="0">
              <a:spAutoFit/>
              <a:scene3d>
                <a:camera prst="orthographicFront"/>
                <a:lightRig rig="threePt" dir="t"/>
              </a:scene3d>
              <a:sp3d contourW="12700"/>
            </a:bodyPr>
            <a:p>
              <a:pPr algn="l"/>
              <a:r>
                <a:rPr lang="zh-CN" altLang="en-US" sz="2800" b="1" dirty="0">
                  <a:solidFill>
                    <a:srgbClr val="36474E"/>
                  </a:solidFill>
                  <a:latin typeface="微软雅黑" panose="020B0503020204020204" charset="-122"/>
                  <a:ea typeface="微软雅黑" panose="020B0503020204020204" charset="-122"/>
                </a:rPr>
                <a:t>待遇享受期开始后</a:t>
              </a:r>
              <a:endParaRPr lang="zh-CN" altLang="en-US" sz="2800" b="1" dirty="0">
                <a:solidFill>
                  <a:srgbClr val="36474E"/>
                </a:solidFill>
                <a:latin typeface="微软雅黑" panose="020B0503020204020204" charset="-122"/>
                <a:ea typeface="微软雅黑" panose="020B0503020204020204" charset="-122"/>
              </a:endParaRPr>
            </a:p>
          </p:txBody>
        </p:sp>
      </p:grpSp>
      <p:grpSp>
        <p:nvGrpSpPr>
          <p:cNvPr id="42" name="组合 41"/>
          <p:cNvGrpSpPr/>
          <p:nvPr/>
        </p:nvGrpSpPr>
        <p:grpSpPr>
          <a:xfrm>
            <a:off x="4611370" y="4946650"/>
            <a:ext cx="6415405" cy="1450975"/>
            <a:chOff x="5982" y="3251"/>
            <a:chExt cx="9020" cy="2285"/>
          </a:xfrm>
        </p:grpSpPr>
        <p:sp>
          <p:nvSpPr>
            <p:cNvPr id="43" name="文本框 42"/>
            <p:cNvSpPr txBox="1"/>
            <p:nvPr/>
          </p:nvSpPr>
          <p:spPr>
            <a:xfrm>
              <a:off x="6033" y="4229"/>
              <a:ext cx="8595" cy="1307"/>
            </a:xfrm>
            <a:prstGeom prst="rect">
              <a:avLst/>
            </a:prstGeom>
            <a:noFill/>
          </p:spPr>
          <p:txBody>
            <a:bodyPr wrap="square" rtlCol="0">
              <a:spAutoFit/>
              <a:scene3d>
                <a:camera prst="orthographicFront"/>
                <a:lightRig rig="threePt" dir="t"/>
              </a:scene3d>
              <a:sp3d contourW="12700"/>
            </a:bodyPr>
            <a:p>
              <a:pPr algn="l"/>
              <a:r>
                <a:rPr sz="2400" spc="140">
                  <a:solidFill>
                    <a:srgbClr val="36474E"/>
                  </a:solidFill>
                  <a:uFillTx/>
                  <a:latin typeface="方正楷体_GBK" panose="03000509000000000000" charset="-122"/>
                  <a:ea typeface="方正楷体_GBK" panose="03000509000000000000" charset="-122"/>
                  <a:sym typeface="+mn-ea"/>
                </a:rPr>
                <a:t>根据其需要终止的参保关系所在地缴费渠道依申请完成退费。</a:t>
              </a:r>
              <a:endParaRPr sz="2400" spc="140">
                <a:solidFill>
                  <a:srgbClr val="36474E"/>
                </a:solidFill>
                <a:uFillTx/>
                <a:latin typeface="方正楷体_GBK" panose="03000509000000000000" charset="-122"/>
                <a:ea typeface="方正楷体_GBK" panose="03000509000000000000" charset="-122"/>
                <a:sym typeface="+mn-ea"/>
              </a:endParaRPr>
            </a:p>
          </p:txBody>
        </p:sp>
        <p:sp>
          <p:nvSpPr>
            <p:cNvPr id="44" name="文本框 43"/>
            <p:cNvSpPr txBox="1"/>
            <p:nvPr/>
          </p:nvSpPr>
          <p:spPr>
            <a:xfrm>
              <a:off x="5982" y="3251"/>
              <a:ext cx="9020" cy="822"/>
            </a:xfrm>
            <a:prstGeom prst="rect">
              <a:avLst/>
            </a:prstGeom>
            <a:noFill/>
          </p:spPr>
          <p:txBody>
            <a:bodyPr wrap="square" rtlCol="0">
              <a:spAutoFit/>
              <a:scene3d>
                <a:camera prst="orthographicFront"/>
                <a:lightRig rig="threePt" dir="t"/>
              </a:scene3d>
              <a:sp3d contourW="12700"/>
            </a:bodyPr>
            <a:p>
              <a:pPr algn="l"/>
              <a:r>
                <a:rPr lang="zh-CN" altLang="en-US" sz="2800" b="1" dirty="0">
                  <a:solidFill>
                    <a:srgbClr val="36474E"/>
                  </a:solidFill>
                  <a:latin typeface="微软雅黑" panose="020B0503020204020204" charset="-122"/>
                  <a:ea typeface="微软雅黑" panose="020B0503020204020204" charset="-122"/>
                </a:rPr>
                <a:t>享受参保缴费补贴的救助对象</a:t>
              </a:r>
              <a:endParaRPr lang="zh-CN" altLang="en-US" sz="2800" b="1" dirty="0">
                <a:solidFill>
                  <a:srgbClr val="36474E"/>
                </a:solidFill>
                <a:latin typeface="微软雅黑" panose="020B0503020204020204" charset="-122"/>
                <a:ea typeface="微软雅黑" panose="020B0503020204020204" charset="-122"/>
              </a:endParaRPr>
            </a:p>
          </p:txBody>
        </p:sp>
      </p:grpSp>
      <p:sp>
        <p:nvSpPr>
          <p:cNvPr id="53" name="文本框 52"/>
          <p:cNvSpPr txBox="1"/>
          <p:nvPr/>
        </p:nvSpPr>
        <p:spPr>
          <a:xfrm>
            <a:off x="3638550" y="1364615"/>
            <a:ext cx="947420" cy="706755"/>
          </a:xfrm>
          <a:prstGeom prst="rect">
            <a:avLst/>
          </a:prstGeom>
          <a:noFill/>
        </p:spPr>
        <p:txBody>
          <a:bodyPr wrap="square" rtlCol="0">
            <a:spAutoFit/>
          </a:bodyPr>
          <a:p>
            <a:pPr algn="r"/>
            <a:r>
              <a:rPr lang="en-US" altLang="zh-CN" sz="4000" b="1">
                <a:solidFill>
                  <a:srgbClr val="36474E"/>
                </a:solidFill>
              </a:rPr>
              <a:t>01</a:t>
            </a:r>
            <a:endParaRPr lang="en-US" altLang="zh-CN" sz="4000" b="1">
              <a:solidFill>
                <a:srgbClr val="36474E"/>
              </a:solidFill>
            </a:endParaRPr>
          </a:p>
        </p:txBody>
      </p:sp>
      <p:sp>
        <p:nvSpPr>
          <p:cNvPr id="54" name="文本框 53"/>
          <p:cNvSpPr txBox="1"/>
          <p:nvPr/>
        </p:nvSpPr>
        <p:spPr>
          <a:xfrm>
            <a:off x="3638550" y="3270250"/>
            <a:ext cx="947420" cy="706755"/>
          </a:xfrm>
          <a:prstGeom prst="rect">
            <a:avLst/>
          </a:prstGeom>
          <a:noFill/>
        </p:spPr>
        <p:txBody>
          <a:bodyPr wrap="square" rtlCol="0">
            <a:spAutoFit/>
          </a:bodyPr>
          <a:p>
            <a:pPr algn="r"/>
            <a:r>
              <a:rPr lang="en-US" altLang="zh-CN" sz="4000" b="1">
                <a:solidFill>
                  <a:srgbClr val="3D99AB"/>
                </a:solidFill>
              </a:rPr>
              <a:t>02</a:t>
            </a:r>
            <a:endParaRPr lang="en-US" altLang="zh-CN" sz="4000" b="1">
              <a:solidFill>
                <a:srgbClr val="3D99AB"/>
              </a:solidFill>
            </a:endParaRPr>
          </a:p>
        </p:txBody>
      </p:sp>
      <p:sp>
        <p:nvSpPr>
          <p:cNvPr id="55" name="文本框 54"/>
          <p:cNvSpPr txBox="1"/>
          <p:nvPr/>
        </p:nvSpPr>
        <p:spPr>
          <a:xfrm>
            <a:off x="3638550" y="4853940"/>
            <a:ext cx="947420" cy="706755"/>
          </a:xfrm>
          <a:prstGeom prst="rect">
            <a:avLst/>
          </a:prstGeom>
          <a:noFill/>
        </p:spPr>
        <p:txBody>
          <a:bodyPr wrap="square" rtlCol="0">
            <a:spAutoFit/>
          </a:bodyPr>
          <a:p>
            <a:pPr algn="r"/>
            <a:r>
              <a:rPr lang="en-US" altLang="zh-CN" sz="4000" b="1">
                <a:solidFill>
                  <a:srgbClr val="C9D896"/>
                </a:solidFill>
              </a:rPr>
              <a:t>03</a:t>
            </a:r>
            <a:endParaRPr lang="en-US" altLang="zh-CN" sz="4000" b="1">
              <a:solidFill>
                <a:srgbClr val="C9D896"/>
              </a:solidFill>
            </a:endParaRPr>
          </a:p>
        </p:txBody>
      </p:sp>
      <p:sp>
        <p:nvSpPr>
          <p:cNvPr id="56" name="任意多边形 55"/>
          <p:cNvSpPr/>
          <p:nvPr/>
        </p:nvSpPr>
        <p:spPr>
          <a:xfrm rot="19320000">
            <a:off x="340972" y="2931477"/>
            <a:ext cx="3060746" cy="837566"/>
          </a:xfrm>
          <a:custGeom>
            <a:avLst/>
            <a:gdLst>
              <a:gd name="connsiteX0" fmla="*/ 3046236 w 3060746"/>
              <a:gd name="connsiteY0" fmla="*/ 3111 h 837566"/>
              <a:gd name="connsiteX1" fmla="*/ 3060746 w 3060746"/>
              <a:gd name="connsiteY1" fmla="*/ 834373 h 837566"/>
              <a:gd name="connsiteX2" fmla="*/ 3055860 w 3060746"/>
              <a:gd name="connsiteY2" fmla="*/ 837566 h 837566"/>
              <a:gd name="connsiteX3" fmla="*/ 3052906 w 3060746"/>
              <a:gd name="connsiteY3" fmla="*/ 672120 h 837566"/>
              <a:gd name="connsiteX4" fmla="*/ 461666 w 3060746"/>
              <a:gd name="connsiteY4" fmla="*/ 672121 h 837566"/>
              <a:gd name="connsiteX5" fmla="*/ 461666 w 3060746"/>
              <a:gd name="connsiteY5" fmla="*/ 668428 h 837566"/>
              <a:gd name="connsiteX6" fmla="*/ 0 w 3060746"/>
              <a:gd name="connsiteY6" fmla="*/ 668428 h 837566"/>
              <a:gd name="connsiteX7" fmla="*/ 0 w 3060746"/>
              <a:gd name="connsiteY7" fmla="*/ 666212 h 837566"/>
              <a:gd name="connsiteX8" fmla="*/ 452063 w 3060746"/>
              <a:gd name="connsiteY8" fmla="*/ 214193 h 837566"/>
              <a:gd name="connsiteX9" fmla="*/ 444677 w 3060746"/>
              <a:gd name="connsiteY9" fmla="*/ 214192 h 837566"/>
              <a:gd name="connsiteX10" fmla="*/ 453541 w 3060746"/>
              <a:gd name="connsiteY10" fmla="*/ 202375 h 837566"/>
              <a:gd name="connsiteX11" fmla="*/ 3044780 w 3060746"/>
              <a:gd name="connsiteY11" fmla="*/ 202374 h 837566"/>
              <a:gd name="connsiteX12" fmla="*/ 3041086 w 3060746"/>
              <a:gd name="connsiteY12" fmla="*/ 0 h 837566"/>
              <a:gd name="connsiteX13" fmla="*/ 3046236 w 3060746"/>
              <a:gd name="connsiteY13" fmla="*/ 3111 h 8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0746" h="837566">
                <a:moveTo>
                  <a:pt x="3046236" y="3111"/>
                </a:moveTo>
                <a:lnTo>
                  <a:pt x="3060746" y="834373"/>
                </a:lnTo>
                <a:lnTo>
                  <a:pt x="3055860" y="837566"/>
                </a:lnTo>
                <a:lnTo>
                  <a:pt x="3052906" y="672120"/>
                </a:lnTo>
                <a:lnTo>
                  <a:pt x="461666" y="672121"/>
                </a:lnTo>
                <a:lnTo>
                  <a:pt x="461666" y="668428"/>
                </a:lnTo>
                <a:lnTo>
                  <a:pt x="0" y="668428"/>
                </a:lnTo>
                <a:lnTo>
                  <a:pt x="0" y="666212"/>
                </a:lnTo>
                <a:lnTo>
                  <a:pt x="452063" y="214193"/>
                </a:lnTo>
                <a:lnTo>
                  <a:pt x="444677" y="214192"/>
                </a:lnTo>
                <a:lnTo>
                  <a:pt x="453541" y="202375"/>
                </a:lnTo>
                <a:lnTo>
                  <a:pt x="3044780" y="202374"/>
                </a:lnTo>
                <a:lnTo>
                  <a:pt x="3041086" y="0"/>
                </a:lnTo>
                <a:lnTo>
                  <a:pt x="3046236" y="3111"/>
                </a:lnTo>
                <a:close/>
              </a:path>
            </a:pathLst>
          </a:custGeom>
          <a:solidFill>
            <a:srgbClr val="3647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等腰三角形 56"/>
          <p:cNvSpPr/>
          <p:nvPr/>
        </p:nvSpPr>
        <p:spPr>
          <a:xfrm rot="3120000">
            <a:off x="2870835" y="1927225"/>
            <a:ext cx="866140" cy="629285"/>
          </a:xfrm>
          <a:prstGeom prst="triangle">
            <a:avLst>
              <a:gd name="adj" fmla="val 49930"/>
            </a:avLst>
          </a:prstGeom>
          <a:solidFill>
            <a:srgbClr val="36474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等腰三角形 57"/>
          <p:cNvSpPr/>
          <p:nvPr/>
        </p:nvSpPr>
        <p:spPr>
          <a:xfrm rot="3120000">
            <a:off x="2660015" y="3255645"/>
            <a:ext cx="866140" cy="629285"/>
          </a:xfrm>
          <a:prstGeom prst="triangle">
            <a:avLst>
              <a:gd name="adj" fmla="val 49930"/>
            </a:avLst>
          </a:prstGeom>
          <a:solidFill>
            <a:srgbClr val="838082">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944_1*i*5"/>
  <p:tag name="KSO_WM_TEMPLATE_CATEGORY" val="diagram"/>
  <p:tag name="KSO_WM_TEMPLATE_INDEX" val="2020294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944_1*i*6"/>
  <p:tag name="KSO_WM_TEMPLATE_CATEGORY" val="diagram"/>
  <p:tag name="KSO_WM_TEMPLATE_INDEX" val="2020294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1958</Words>
  <Application>WPS 演示</Application>
  <PresentationFormat>宽屏</PresentationFormat>
  <Paragraphs>128</Paragraphs>
  <Slides>9</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vt:i4>
      </vt:variant>
    </vt:vector>
  </HeadingPairs>
  <TitlesOfParts>
    <vt:vector size="26" baseType="lpstr">
      <vt:lpstr>Arial</vt:lpstr>
      <vt:lpstr>宋体</vt:lpstr>
      <vt:lpstr>Wingdings</vt:lpstr>
      <vt:lpstr>华文彩云</vt:lpstr>
      <vt:lpstr>微软雅黑</vt:lpstr>
      <vt:lpstr>Arial Narrow</vt:lpstr>
      <vt:lpstr>思源宋体</vt:lpstr>
      <vt:lpstr>思源黑体 CN ExtraLight</vt:lpstr>
      <vt:lpstr>黑体</vt:lpstr>
      <vt:lpstr>思源黑体 CN Normal</vt:lpstr>
      <vt:lpstr>方正黑体_GBK</vt:lpstr>
      <vt:lpstr>方正楷体_GBK</vt:lpstr>
      <vt:lpstr>Calibri</vt:lpstr>
      <vt:lpstr>Arial Unicode MS</vt:lpstr>
      <vt:lpstr>方正小标宋_GBK</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红果爱妈妈</dc:creator>
  <cp:lastModifiedBy>一一</cp:lastModifiedBy>
  <cp:revision>46</cp:revision>
  <dcterms:created xsi:type="dcterms:W3CDTF">2020-12-03T02:45:00Z</dcterms:created>
  <dcterms:modified xsi:type="dcterms:W3CDTF">2022-05-16T09:44:55Z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DocDetectKey">
    <vt:lpwstr>1</vt:lpwstr>
  </property>
  <property fmtid="{D5CDD505-2E9C-101B-9397-08002B2CF9AE}" pid="3" name="KSOProductBuildVer">
    <vt:lpwstr>2052-11.1.0.10314</vt:lpwstr>
  </property>
  <property fmtid="{D5CDD505-2E9C-101B-9397-08002B2CF9AE}" pid="4" name="KSOTemplateUUID">
    <vt:lpwstr>v1.0_mb_vn3Zbw4GWCDCQ2tjAxlY6g==</vt:lpwstr>
  </property>
  <property fmtid="{D5CDD505-2E9C-101B-9397-08002B2CF9AE}" pid="5" name="KSORubyTemplateID">
    <vt:lpwstr>2</vt:lpwstr>
  </property>
  <property fmtid="{D5CDD505-2E9C-101B-9397-08002B2CF9AE}" pid="6" name="KSOSaveFontToCloudKey">
    <vt:lpwstr>500271009_btnclosed</vt:lpwstr>
  </property>
</Properties>
</file>